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71"/>
  </p:notesMasterIdLst>
  <p:sldIdLst>
    <p:sldId id="779" r:id="rId2"/>
    <p:sldId id="780" r:id="rId3"/>
    <p:sldId id="514" r:id="rId4"/>
    <p:sldId id="573" r:id="rId5"/>
    <p:sldId id="761" r:id="rId6"/>
    <p:sldId id="574" r:id="rId7"/>
    <p:sldId id="575" r:id="rId8"/>
    <p:sldId id="576" r:id="rId9"/>
    <p:sldId id="669" r:id="rId10"/>
    <p:sldId id="771" r:id="rId11"/>
    <p:sldId id="670" r:id="rId12"/>
    <p:sldId id="772" r:id="rId13"/>
    <p:sldId id="671" r:id="rId14"/>
    <p:sldId id="773" r:id="rId15"/>
    <p:sldId id="672" r:id="rId16"/>
    <p:sldId id="774" r:id="rId17"/>
    <p:sldId id="775" r:id="rId18"/>
    <p:sldId id="673" r:id="rId19"/>
    <p:sldId id="674" r:id="rId20"/>
    <p:sldId id="675" r:id="rId21"/>
    <p:sldId id="776" r:id="rId22"/>
    <p:sldId id="777" r:id="rId23"/>
    <p:sldId id="778" r:id="rId24"/>
    <p:sldId id="676" r:id="rId25"/>
    <p:sldId id="677" r:id="rId26"/>
    <p:sldId id="640" r:id="rId27"/>
    <p:sldId id="694" r:id="rId28"/>
    <p:sldId id="631" r:id="rId29"/>
    <p:sldId id="698" r:id="rId30"/>
    <p:sldId id="697" r:id="rId31"/>
    <p:sldId id="696" r:id="rId32"/>
    <p:sldId id="695" r:id="rId33"/>
    <p:sldId id="633" r:id="rId34"/>
    <p:sldId id="702" r:id="rId35"/>
    <p:sldId id="701" r:id="rId36"/>
    <p:sldId id="700" r:id="rId37"/>
    <p:sldId id="699" r:id="rId38"/>
    <p:sldId id="634" r:id="rId39"/>
    <p:sldId id="705" r:id="rId40"/>
    <p:sldId id="704" r:id="rId41"/>
    <p:sldId id="703" r:id="rId42"/>
    <p:sldId id="636" r:id="rId43"/>
    <p:sldId id="708" r:id="rId44"/>
    <p:sldId id="707" r:id="rId45"/>
    <p:sldId id="706" r:id="rId46"/>
    <p:sldId id="637" r:id="rId47"/>
    <p:sldId id="638" r:id="rId48"/>
    <p:sldId id="639" r:id="rId49"/>
    <p:sldId id="716" r:id="rId50"/>
    <p:sldId id="714" r:id="rId51"/>
    <p:sldId id="713" r:id="rId52"/>
    <p:sldId id="712" r:id="rId53"/>
    <p:sldId id="711" r:id="rId54"/>
    <p:sldId id="710" r:id="rId55"/>
    <p:sldId id="709" r:id="rId56"/>
    <p:sldId id="645" r:id="rId57"/>
    <p:sldId id="739" r:id="rId58"/>
    <p:sldId id="740" r:id="rId59"/>
    <p:sldId id="741" r:id="rId60"/>
    <p:sldId id="742" r:id="rId61"/>
    <p:sldId id="743" r:id="rId62"/>
    <p:sldId id="744" r:id="rId63"/>
    <p:sldId id="715" r:id="rId64"/>
    <p:sldId id="665" r:id="rId65"/>
    <p:sldId id="745" r:id="rId66"/>
    <p:sldId id="746" r:id="rId67"/>
    <p:sldId id="747" r:id="rId68"/>
    <p:sldId id="748" r:id="rId69"/>
    <p:sldId id="666" r:id="rId70"/>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l Holcomb" initials="MH" lastIdx="1" clrIdx="0">
    <p:extLst>
      <p:ext uri="{19B8F6BF-5375-455C-9EA6-DF929625EA0E}">
        <p15:presenceInfo xmlns:p15="http://schemas.microsoft.com/office/powerpoint/2012/main" userId="d6f8cce1fe8be8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CC33"/>
    <a:srgbClr val="008000"/>
    <a:srgbClr val="003366"/>
    <a:srgbClr val="FF99CC"/>
    <a:srgbClr val="0099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042" autoAdjust="0"/>
  </p:normalViewPr>
  <p:slideViewPr>
    <p:cSldViewPr>
      <p:cViewPr varScale="1">
        <p:scale>
          <a:sx n="56" d="100"/>
          <a:sy n="56" d="100"/>
        </p:scale>
        <p:origin x="1872" y="43"/>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C72B1A4-41C3-4390-BC6A-7FAF1808887E}" type="datetimeFigureOut">
              <a:rPr lang="en-US"/>
              <a:pPr>
                <a:defRPr/>
              </a:pPr>
              <a:t>10/31/2022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33B7CD-79C9-4246-8412-22C6830BF555}" type="slidenum">
              <a:rPr lang="en-US"/>
              <a:pPr>
                <a:defRPr/>
              </a:pPr>
              <a:t>‹#›</a:t>
            </a:fld>
            <a:endParaRPr lang="en-US"/>
          </a:p>
        </p:txBody>
      </p:sp>
    </p:spTree>
    <p:extLst>
      <p:ext uri="{BB962C8B-B14F-4D97-AF65-F5344CB8AC3E}">
        <p14:creationId xmlns:p14="http://schemas.microsoft.com/office/powerpoint/2010/main" val="3746205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Don’t get enough info on K and kappa if don’t use </a:t>
            </a:r>
            <a:r>
              <a:rPr lang="en-US" dirty="0" err="1"/>
              <a:t>bloch’s</a:t>
            </a:r>
            <a:r>
              <a:rPr lang="en-US" dirty="0"/>
              <a:t> theorem. </a:t>
            </a:r>
          </a:p>
          <a:p>
            <a:r>
              <a:rPr lang="en-US" dirty="0"/>
              <a:t>Doesn’t matter if use Bloch’s theorem on si1 or si2 for equation 3</a:t>
            </a:r>
          </a:p>
          <a:p>
            <a:r>
              <a:rPr lang="en-US" dirty="0"/>
              <a:t>On equation 4, we use </a:t>
            </a:r>
            <a:r>
              <a:rPr lang="en-US" dirty="0" err="1"/>
              <a:t>bloch’s</a:t>
            </a:r>
            <a:r>
              <a:rPr lang="en-US" dirty="0"/>
              <a:t> theorem on both </a:t>
            </a:r>
            <a:r>
              <a:rPr lang="en-US" dirty="0" err="1"/>
              <a:t>si’s</a:t>
            </a:r>
            <a:endParaRPr lang="en-US" dirty="0"/>
          </a:p>
          <a:p>
            <a:r>
              <a:rPr lang="en-US" dirty="0"/>
              <a:t>Have A, B, C and D in each equation, so use matrix form</a:t>
            </a:r>
          </a:p>
          <a:p>
            <a:r>
              <a:rPr lang="en-US" dirty="0"/>
              <a:t>(I changed</a:t>
            </a:r>
            <a:r>
              <a:rPr lang="en-US" baseline="0" dirty="0"/>
              <a:t> the sign in the periodic formulas and matrix)</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0FD6FA5-9D44-450A-BCA3-10121DACA0AF}" type="slidenum">
              <a:rPr lang="en-US" smtClean="0"/>
              <a:pPr/>
              <a:t>3</a:t>
            </a:fld>
            <a:endParaRPr lang="en-US"/>
          </a:p>
        </p:txBody>
      </p:sp>
    </p:spTree>
    <p:extLst>
      <p:ext uri="{BB962C8B-B14F-4D97-AF65-F5344CB8AC3E}">
        <p14:creationId xmlns:p14="http://schemas.microsoft.com/office/powerpoint/2010/main" val="2632817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0A634-BB74-4F82-BD28-6F85A6E8CC92}" type="slidenum">
              <a:rPr lang="en-US" smtClean="0">
                <a:latin typeface="Verdana" panose="020B0604030504040204" pitchFamily="34" charset="0"/>
              </a:rPr>
              <a:pPr>
                <a:spcBef>
                  <a:spcPct val="0"/>
                </a:spcBef>
              </a:pPr>
              <a:t>30</a:t>
            </a:fld>
            <a:endParaRPr lang="en-US">
              <a:latin typeface="Verdan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5344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0A634-BB74-4F82-BD28-6F85A6E8CC92}" type="slidenum">
              <a:rPr lang="en-US" smtClean="0">
                <a:latin typeface="Verdana" panose="020B0604030504040204" pitchFamily="34" charset="0"/>
              </a:rPr>
              <a:pPr>
                <a:spcBef>
                  <a:spcPct val="0"/>
                </a:spcBef>
              </a:pPr>
              <a:t>31</a:t>
            </a:fld>
            <a:endParaRPr lang="en-US">
              <a:latin typeface="Verdan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0260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0A634-BB74-4F82-BD28-6F85A6E8CC92}" type="slidenum">
              <a:rPr lang="en-US" smtClean="0">
                <a:latin typeface="Verdana" panose="020B0604030504040204" pitchFamily="34" charset="0"/>
              </a:rPr>
              <a:pPr>
                <a:spcBef>
                  <a:spcPct val="0"/>
                </a:spcBef>
              </a:pPr>
              <a:t>32</a:t>
            </a:fld>
            <a:endParaRPr lang="en-US">
              <a:latin typeface="Verdan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1948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0A634-BB74-4F82-BD28-6F85A6E8CC92}" type="slidenum">
              <a:rPr lang="en-US" smtClean="0">
                <a:latin typeface="Verdana" panose="020B0604030504040204" pitchFamily="34" charset="0"/>
              </a:rPr>
              <a:pPr>
                <a:spcBef>
                  <a:spcPct val="0"/>
                </a:spcBef>
              </a:pPr>
              <a:t>33</a:t>
            </a:fld>
            <a:endParaRPr lang="en-US">
              <a:latin typeface="Verdan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85595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BEF1A-424A-4476-B656-7A3292082395}" type="slidenum">
              <a:rPr lang="en-US" smtClean="0">
                <a:latin typeface="Verdana" panose="020B0604030504040204" pitchFamily="34" charset="0"/>
              </a:rPr>
              <a:pPr>
                <a:spcBef>
                  <a:spcPct val="0"/>
                </a:spcBef>
              </a:pPr>
              <a:t>34</a:t>
            </a:fld>
            <a:endParaRPr lang="en-US">
              <a:latin typeface="Verdan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20925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BEF1A-424A-4476-B656-7A3292082395}" type="slidenum">
              <a:rPr lang="en-US" smtClean="0">
                <a:latin typeface="Verdana" panose="020B0604030504040204" pitchFamily="34" charset="0"/>
              </a:rPr>
              <a:pPr>
                <a:spcBef>
                  <a:spcPct val="0"/>
                </a:spcBef>
              </a:pPr>
              <a:t>35</a:t>
            </a:fld>
            <a:endParaRPr lang="en-US">
              <a:latin typeface="Verdan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45960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BEF1A-424A-4476-B656-7A3292082395}" type="slidenum">
              <a:rPr lang="en-US" smtClean="0">
                <a:latin typeface="Verdana" panose="020B0604030504040204" pitchFamily="34" charset="0"/>
              </a:rPr>
              <a:pPr>
                <a:spcBef>
                  <a:spcPct val="0"/>
                </a:spcBef>
              </a:pPr>
              <a:t>36</a:t>
            </a:fld>
            <a:endParaRPr lang="en-US">
              <a:latin typeface="Verdan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8152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BEF1A-424A-4476-B656-7A3292082395}" type="slidenum">
              <a:rPr lang="en-US" smtClean="0">
                <a:latin typeface="Verdana" panose="020B0604030504040204" pitchFamily="34" charset="0"/>
              </a:rPr>
              <a:pPr>
                <a:spcBef>
                  <a:spcPct val="0"/>
                </a:spcBef>
              </a:pPr>
              <a:t>37</a:t>
            </a:fld>
            <a:endParaRPr lang="en-US">
              <a:latin typeface="Verdan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474676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DBEF1A-424A-4476-B656-7A3292082395}" type="slidenum">
              <a:rPr lang="en-US" smtClean="0">
                <a:latin typeface="Verdana" panose="020B0604030504040204" pitchFamily="34" charset="0"/>
              </a:rPr>
              <a:pPr>
                <a:spcBef>
                  <a:spcPct val="0"/>
                </a:spcBef>
              </a:pPr>
              <a:t>38</a:t>
            </a:fld>
            <a:endParaRPr lang="en-US">
              <a:latin typeface="Verdana" panose="020B060403050404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97069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just repeat.</a:t>
            </a:r>
            <a:r>
              <a:rPr lang="en-US" baseline="0" dirty="0"/>
              <a:t> You can see the solution for k=2pi/a is the same as for k=0. The reason it is not like pi/a is because the way the bands fold back over the Brillouin zone</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47</a:t>
            </a:fld>
            <a:endParaRPr lang="en-US"/>
          </a:p>
        </p:txBody>
      </p:sp>
    </p:spTree>
    <p:extLst>
      <p:ext uri="{BB962C8B-B14F-4D97-AF65-F5344CB8AC3E}">
        <p14:creationId xmlns:p14="http://schemas.microsoft.com/office/powerpoint/2010/main" val="1087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Don’t get enough info on K and kappa if don’t use </a:t>
            </a:r>
            <a:r>
              <a:rPr lang="en-US" dirty="0" err="1"/>
              <a:t>bloch’s</a:t>
            </a:r>
            <a:r>
              <a:rPr lang="en-US" dirty="0"/>
              <a:t> theorem. </a:t>
            </a:r>
          </a:p>
          <a:p>
            <a:r>
              <a:rPr lang="en-US" dirty="0"/>
              <a:t>Doesn’t matter if use Bloch’s theorem on si1 or si2 for equation 3</a:t>
            </a:r>
          </a:p>
          <a:p>
            <a:r>
              <a:rPr lang="en-US" dirty="0"/>
              <a:t>On equation 4, we use </a:t>
            </a:r>
            <a:r>
              <a:rPr lang="en-US" dirty="0" err="1"/>
              <a:t>bloch’s</a:t>
            </a:r>
            <a:r>
              <a:rPr lang="en-US" dirty="0"/>
              <a:t> theorem on both </a:t>
            </a:r>
            <a:r>
              <a:rPr lang="en-US" dirty="0" err="1"/>
              <a:t>si’s</a:t>
            </a:r>
            <a:endParaRPr lang="en-US" dirty="0"/>
          </a:p>
          <a:p>
            <a:r>
              <a:rPr lang="en-US" dirty="0"/>
              <a:t>Have A, B, C and D in each equation, so use matrix form</a:t>
            </a:r>
          </a:p>
          <a:p>
            <a:r>
              <a:rPr lang="en-US" dirty="0"/>
              <a:t>Have them figure out first two lines of matrix.</a:t>
            </a:r>
          </a:p>
          <a:p>
            <a:r>
              <a:rPr lang="en-US" dirty="0"/>
              <a:t>(The lack of a negative</a:t>
            </a:r>
            <a:r>
              <a:rPr lang="en-US" baseline="0" dirty="0"/>
              <a:t> sign is correct in periodic form. You have to solve for si2(a) and that switches </a:t>
            </a:r>
            <a:r>
              <a:rPr lang="en-US" baseline="0"/>
              <a:t>the sign.)</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0FD6FA5-9D44-450A-BCA3-10121DACA0AF}" type="slidenum">
              <a:rPr lang="en-US" smtClean="0"/>
              <a:pPr/>
              <a:t>4</a:t>
            </a:fld>
            <a:endParaRPr lang="en-US"/>
          </a:p>
        </p:txBody>
      </p:sp>
    </p:spTree>
    <p:extLst>
      <p:ext uri="{BB962C8B-B14F-4D97-AF65-F5344CB8AC3E}">
        <p14:creationId xmlns:p14="http://schemas.microsoft.com/office/powerpoint/2010/main" val="292330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57</a:t>
            </a:fld>
            <a:endParaRPr lang="en-US">
              <a:latin typeface="Verdana" panose="020B0604030504040204" pitchFamily="34" charset="0"/>
            </a:endParaRPr>
          </a:p>
        </p:txBody>
      </p:sp>
    </p:spTree>
    <p:extLst>
      <p:ext uri="{BB962C8B-B14F-4D97-AF65-F5344CB8AC3E}">
        <p14:creationId xmlns:p14="http://schemas.microsoft.com/office/powerpoint/2010/main" val="31206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58</a:t>
            </a:fld>
            <a:endParaRPr lang="en-US">
              <a:latin typeface="Verdana" panose="020B0604030504040204" pitchFamily="34" charset="0"/>
            </a:endParaRPr>
          </a:p>
        </p:txBody>
      </p:sp>
    </p:spTree>
    <p:extLst>
      <p:ext uri="{BB962C8B-B14F-4D97-AF65-F5344CB8AC3E}">
        <p14:creationId xmlns:p14="http://schemas.microsoft.com/office/powerpoint/2010/main" val="406644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59</a:t>
            </a:fld>
            <a:endParaRPr lang="en-US">
              <a:latin typeface="Verdana" panose="020B0604030504040204" pitchFamily="34" charset="0"/>
            </a:endParaRPr>
          </a:p>
        </p:txBody>
      </p:sp>
    </p:spTree>
    <p:extLst>
      <p:ext uri="{BB962C8B-B14F-4D97-AF65-F5344CB8AC3E}">
        <p14:creationId xmlns:p14="http://schemas.microsoft.com/office/powerpoint/2010/main" val="1415341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60</a:t>
            </a:fld>
            <a:endParaRPr lang="en-US">
              <a:latin typeface="Verdana" panose="020B0604030504040204" pitchFamily="34" charset="0"/>
            </a:endParaRPr>
          </a:p>
        </p:txBody>
      </p:sp>
    </p:spTree>
    <p:extLst>
      <p:ext uri="{BB962C8B-B14F-4D97-AF65-F5344CB8AC3E}">
        <p14:creationId xmlns:p14="http://schemas.microsoft.com/office/powerpoint/2010/main" val="1268841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61</a:t>
            </a:fld>
            <a:endParaRPr lang="en-US">
              <a:latin typeface="Verdana" panose="020B0604030504040204" pitchFamily="34" charset="0"/>
            </a:endParaRPr>
          </a:p>
        </p:txBody>
      </p:sp>
    </p:spTree>
    <p:extLst>
      <p:ext uri="{BB962C8B-B14F-4D97-AF65-F5344CB8AC3E}">
        <p14:creationId xmlns:p14="http://schemas.microsoft.com/office/powerpoint/2010/main" val="279518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62</a:t>
            </a:fld>
            <a:endParaRPr lang="en-US">
              <a:latin typeface="Verdana" panose="020B0604030504040204" pitchFamily="34" charset="0"/>
            </a:endParaRPr>
          </a:p>
        </p:txBody>
      </p:sp>
    </p:spTree>
    <p:extLst>
      <p:ext uri="{BB962C8B-B14F-4D97-AF65-F5344CB8AC3E}">
        <p14:creationId xmlns:p14="http://schemas.microsoft.com/office/powerpoint/2010/main" val="2213752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63</a:t>
            </a:fld>
            <a:endParaRPr lang="en-US">
              <a:latin typeface="Verdana" panose="020B0604030504040204" pitchFamily="34" charset="0"/>
            </a:endParaRPr>
          </a:p>
        </p:txBody>
      </p:sp>
    </p:spTree>
    <p:extLst>
      <p:ext uri="{BB962C8B-B14F-4D97-AF65-F5344CB8AC3E}">
        <p14:creationId xmlns:p14="http://schemas.microsoft.com/office/powerpoint/2010/main" val="2606592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Plug in </a:t>
            </a:r>
            <a:r>
              <a:rPr lang="en-US" dirty="0" err="1"/>
              <a:t>r+R</a:t>
            </a:r>
            <a:r>
              <a:rPr lang="en-US" dirty="0"/>
              <a:t> for r in the top equation. Then</a:t>
            </a:r>
            <a:r>
              <a:rPr lang="en-US" baseline="0" dirty="0"/>
              <a:t> use the second equation to set u’s equal.</a:t>
            </a:r>
          </a:p>
          <a:p>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CE0090-BE36-41B0-AB50-0C719398149E}" type="slidenum">
              <a:rPr lang="en-US" smtClean="0">
                <a:latin typeface="Verdana" panose="020B0604030504040204" pitchFamily="34" charset="0"/>
              </a:rPr>
              <a:pPr>
                <a:spcBef>
                  <a:spcPct val="0"/>
                </a:spcBef>
              </a:pPr>
              <a:t>64</a:t>
            </a:fld>
            <a:endParaRPr lang="en-US">
              <a:latin typeface="Verdana" panose="020B0604030504040204" pitchFamily="34" charset="0"/>
            </a:endParaRPr>
          </a:p>
        </p:txBody>
      </p:sp>
    </p:spTree>
    <p:extLst>
      <p:ext uri="{BB962C8B-B14F-4D97-AF65-F5344CB8AC3E}">
        <p14:creationId xmlns:p14="http://schemas.microsoft.com/office/powerpoint/2010/main" val="690501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a quantum mechanical</a:t>
            </a:r>
            <a:r>
              <a:rPr lang="en-US" baseline="0" dirty="0"/>
              <a:t> reason is due to commuting operators. </a:t>
            </a:r>
            <a:endParaRPr lang="en-US" dirty="0"/>
          </a:p>
          <a:p>
            <a:r>
              <a:rPr lang="en-US" dirty="0"/>
              <a:t>For example, remember when k=0, they were all the same phase.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t>
            </a:r>
            <a:r>
              <a:rPr lang="en-US" sz="1200" baseline="-25000" dirty="0"/>
              <a:t>R</a:t>
            </a:r>
            <a:r>
              <a:rPr lang="en-US" sz="1200" dirty="0"/>
              <a:t> is a translation operator that shifts the position by vector 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Since the Hamiltonian/energy is periodic, it doesn’t matter if we translate the </a:t>
            </a:r>
            <a:r>
              <a:rPr lang="en-US" sz="1200" dirty="0" err="1"/>
              <a:t>wavefunction</a:t>
            </a:r>
            <a:r>
              <a:rPr lang="en-US" sz="1200" dirty="0"/>
              <a:t> before or after the Hamiltonian. T and H commute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38F25C-CB74-48EE-B1CE-596EDC59AA4F}" type="slidenum">
              <a:rPr lang="en-US" smtClean="0"/>
              <a:pPr/>
              <a:t>65</a:t>
            </a:fld>
            <a:endParaRPr lang="en-US"/>
          </a:p>
        </p:txBody>
      </p:sp>
    </p:spTree>
    <p:extLst>
      <p:ext uri="{BB962C8B-B14F-4D97-AF65-F5344CB8AC3E}">
        <p14:creationId xmlns:p14="http://schemas.microsoft.com/office/powerpoint/2010/main" val="350116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a quantum mechanical</a:t>
            </a:r>
            <a:r>
              <a:rPr lang="en-US" baseline="0" dirty="0"/>
              <a:t> reason is due to commuting operators. </a:t>
            </a:r>
            <a:endParaRPr lang="en-US" dirty="0"/>
          </a:p>
          <a:p>
            <a:r>
              <a:rPr lang="en-US" dirty="0"/>
              <a:t>For example, remember when k=0, they were all the same phase.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t>
            </a:r>
            <a:r>
              <a:rPr lang="en-US" sz="1200" baseline="-25000" dirty="0"/>
              <a:t>R</a:t>
            </a:r>
            <a:r>
              <a:rPr lang="en-US" sz="1200" dirty="0"/>
              <a:t> is a translation operator that shifts the position by vector 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Since the Hamiltonian/energy is periodic, it doesn’t matter if we translate the </a:t>
            </a:r>
            <a:r>
              <a:rPr lang="en-US" sz="1200" dirty="0" err="1"/>
              <a:t>wavefunction</a:t>
            </a:r>
            <a:r>
              <a:rPr lang="en-US" sz="1200" dirty="0"/>
              <a:t> before or after the Hamiltonian. T and H commute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38F25C-CB74-48EE-B1CE-596EDC59AA4F}" type="slidenum">
              <a:rPr lang="en-US" smtClean="0"/>
              <a:pPr/>
              <a:t>66</a:t>
            </a:fld>
            <a:endParaRPr lang="en-US"/>
          </a:p>
        </p:txBody>
      </p:sp>
    </p:spTree>
    <p:extLst>
      <p:ext uri="{BB962C8B-B14F-4D97-AF65-F5344CB8AC3E}">
        <p14:creationId xmlns:p14="http://schemas.microsoft.com/office/powerpoint/2010/main" val="24885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627635-894E-45BA-8C39-426C906FA209}" type="slidenum">
              <a:rPr lang="en-US" smtClean="0">
                <a:latin typeface="Verdana" panose="020B0604030504040204" pitchFamily="34" charset="0"/>
              </a:rPr>
              <a:pPr>
                <a:spcBef>
                  <a:spcPct val="0"/>
                </a:spcBef>
              </a:pPr>
              <a:t>5</a:t>
            </a:fld>
            <a:endParaRPr lang="en-US">
              <a:latin typeface="Verdana" panose="020B0604030504040204" pitchFamily="34" charset="0"/>
            </a:endParaRPr>
          </a:p>
        </p:txBody>
      </p:sp>
    </p:spTree>
    <p:extLst>
      <p:ext uri="{BB962C8B-B14F-4D97-AF65-F5344CB8AC3E}">
        <p14:creationId xmlns:p14="http://schemas.microsoft.com/office/powerpoint/2010/main" val="3335161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a quantum mechanical</a:t>
            </a:r>
            <a:r>
              <a:rPr lang="en-US" baseline="0" dirty="0"/>
              <a:t> reason is due to commuting operators. </a:t>
            </a:r>
            <a:endParaRPr lang="en-US" dirty="0"/>
          </a:p>
          <a:p>
            <a:r>
              <a:rPr lang="en-US" dirty="0"/>
              <a:t>For example, remember when k=0, they were all the same phase.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t>
            </a:r>
            <a:r>
              <a:rPr lang="en-US" sz="1200" baseline="-25000" dirty="0"/>
              <a:t>R</a:t>
            </a:r>
            <a:r>
              <a:rPr lang="en-US" sz="1200" dirty="0"/>
              <a:t> is a translation operator that shifts the position by vector 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Since the Hamiltonian/energy is periodic, it doesn’t matter if we translate the </a:t>
            </a:r>
            <a:r>
              <a:rPr lang="en-US" sz="1200" dirty="0" err="1"/>
              <a:t>wavefunction</a:t>
            </a:r>
            <a:r>
              <a:rPr lang="en-US" sz="1200" dirty="0"/>
              <a:t> before or after the Hamiltonian. T and H commute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38F25C-CB74-48EE-B1CE-596EDC59AA4F}" type="slidenum">
              <a:rPr lang="en-US" smtClean="0"/>
              <a:pPr/>
              <a:t>67</a:t>
            </a:fld>
            <a:endParaRPr lang="en-US"/>
          </a:p>
        </p:txBody>
      </p:sp>
    </p:spTree>
    <p:extLst>
      <p:ext uri="{BB962C8B-B14F-4D97-AF65-F5344CB8AC3E}">
        <p14:creationId xmlns:p14="http://schemas.microsoft.com/office/powerpoint/2010/main" val="3939456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a quantum mechanical</a:t>
            </a:r>
            <a:r>
              <a:rPr lang="en-US" baseline="0" dirty="0"/>
              <a:t> reason is due to commuting operators. </a:t>
            </a:r>
            <a:endParaRPr lang="en-US" dirty="0"/>
          </a:p>
          <a:p>
            <a:r>
              <a:rPr lang="en-US" dirty="0"/>
              <a:t>For example, remember when k=0, they were all the same phase.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t>
            </a:r>
            <a:r>
              <a:rPr lang="en-US" sz="1200" baseline="-25000" dirty="0"/>
              <a:t>R</a:t>
            </a:r>
            <a:r>
              <a:rPr lang="en-US" sz="1200" dirty="0"/>
              <a:t> is a translation operator that shifts the position by vector 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Since the Hamiltonian/energy is periodic, it doesn’t matter if we translate the </a:t>
            </a:r>
            <a:r>
              <a:rPr lang="en-US" sz="1200" dirty="0" err="1"/>
              <a:t>wavefunction</a:t>
            </a:r>
            <a:r>
              <a:rPr lang="en-US" sz="1200" dirty="0"/>
              <a:t> before or after the Hamiltonian. T and H commute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38F25C-CB74-48EE-B1CE-596EDC59AA4F}" type="slidenum">
              <a:rPr lang="en-US" smtClean="0"/>
              <a:pPr/>
              <a:t>68</a:t>
            </a:fld>
            <a:endParaRPr lang="en-US"/>
          </a:p>
        </p:txBody>
      </p:sp>
    </p:spTree>
    <p:extLst>
      <p:ext uri="{BB962C8B-B14F-4D97-AF65-F5344CB8AC3E}">
        <p14:creationId xmlns:p14="http://schemas.microsoft.com/office/powerpoint/2010/main" val="3191633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a quantum mechanical</a:t>
            </a:r>
            <a:r>
              <a:rPr lang="en-US" baseline="0" dirty="0"/>
              <a:t> reason is due to commuting operators. </a:t>
            </a:r>
            <a:endParaRPr lang="en-US" dirty="0"/>
          </a:p>
          <a:p>
            <a:r>
              <a:rPr lang="en-US" dirty="0"/>
              <a:t>For example, remember when k=0, they were all the same phase.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T</a:t>
            </a:r>
            <a:r>
              <a:rPr lang="en-US" sz="1200" baseline="-25000" dirty="0"/>
              <a:t>R</a:t>
            </a:r>
            <a:r>
              <a:rPr lang="en-US" sz="1200" dirty="0"/>
              <a:t> is a translation operator that shifts the position by vector 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Since the Hamiltonian/energy is periodic, it doesn’t matter if we translate the </a:t>
            </a:r>
            <a:r>
              <a:rPr lang="en-US" sz="1200" dirty="0" err="1"/>
              <a:t>wavefunction</a:t>
            </a:r>
            <a:r>
              <a:rPr lang="en-US" sz="1200" dirty="0"/>
              <a:t> before or after the Hamiltonian. T and H commute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38F25C-CB74-48EE-B1CE-596EDC59AA4F}" type="slidenum">
              <a:rPr lang="en-US" smtClean="0"/>
              <a:pPr/>
              <a:t>69</a:t>
            </a:fld>
            <a:endParaRPr lang="en-US"/>
          </a:p>
        </p:txBody>
      </p:sp>
    </p:spTree>
    <p:extLst>
      <p:ext uri="{BB962C8B-B14F-4D97-AF65-F5344CB8AC3E}">
        <p14:creationId xmlns:p14="http://schemas.microsoft.com/office/powerpoint/2010/main" val="306568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627635-894E-45BA-8C39-426C906FA209}" type="slidenum">
              <a:rPr lang="en-US" smtClean="0">
                <a:latin typeface="Verdana" panose="020B0604030504040204" pitchFamily="34" charset="0"/>
              </a:rPr>
              <a:pPr>
                <a:spcBef>
                  <a:spcPct val="0"/>
                </a:spcBef>
              </a:pPr>
              <a:t>6</a:t>
            </a:fld>
            <a:endParaRPr lang="en-US">
              <a:latin typeface="Verdana" panose="020B0604030504040204" pitchFamily="34" charset="0"/>
            </a:endParaRPr>
          </a:p>
        </p:txBody>
      </p:sp>
    </p:spTree>
    <p:extLst>
      <p:ext uri="{BB962C8B-B14F-4D97-AF65-F5344CB8AC3E}">
        <p14:creationId xmlns:p14="http://schemas.microsoft.com/office/powerpoint/2010/main" val="392789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sinh</a:t>
            </a:r>
            <a:r>
              <a:rPr lang="fr-FR" dirty="0"/>
              <a:t>(t) = (e</a:t>
            </a:r>
            <a:r>
              <a:rPr lang="fr-FR" baseline="30000" dirty="0"/>
              <a:t>t</a:t>
            </a:r>
            <a:r>
              <a:rPr lang="fr-FR" dirty="0"/>
              <a:t> - e</a:t>
            </a:r>
            <a:r>
              <a:rPr lang="fr-FR" baseline="30000" dirty="0"/>
              <a:t>-t</a:t>
            </a:r>
            <a:r>
              <a:rPr lang="fr-FR" dirty="0"/>
              <a:t> )/2 = (e</a:t>
            </a:r>
            <a:r>
              <a:rPr lang="fr-FR" baseline="30000" dirty="0"/>
              <a:t>t</a:t>
            </a:r>
            <a:r>
              <a:rPr lang="fr-FR" dirty="0"/>
              <a:t> - 1)/2*e</a:t>
            </a:r>
            <a:r>
              <a:rPr lang="fr-FR" baseline="30000" dirty="0"/>
              <a:t>t</a:t>
            </a:r>
            <a:r>
              <a:rPr lang="fr-FR" dirty="0"/>
              <a:t> = -i sin(i t)</a:t>
            </a:r>
            <a:br>
              <a:rPr lang="fr-FR" dirty="0"/>
            </a:br>
            <a:r>
              <a:rPr lang="fr-FR" dirty="0" err="1"/>
              <a:t>cosh</a:t>
            </a:r>
            <a:r>
              <a:rPr lang="fr-FR" dirty="0"/>
              <a:t>(t) = (e</a:t>
            </a:r>
            <a:r>
              <a:rPr lang="fr-FR" baseline="30000" dirty="0"/>
              <a:t>t</a:t>
            </a:r>
            <a:r>
              <a:rPr lang="fr-FR" dirty="0"/>
              <a:t> + e</a:t>
            </a:r>
            <a:r>
              <a:rPr lang="fr-FR" baseline="30000" dirty="0"/>
              <a:t>-t</a:t>
            </a:r>
            <a:r>
              <a:rPr lang="fr-FR" dirty="0"/>
              <a:t> )/2 = (e</a:t>
            </a:r>
            <a:r>
              <a:rPr lang="fr-FR" baseline="30000" dirty="0"/>
              <a:t>t</a:t>
            </a:r>
            <a:r>
              <a:rPr lang="fr-FR" dirty="0"/>
              <a:t> + 1)/2*e</a:t>
            </a:r>
            <a:r>
              <a:rPr lang="fr-FR" baseline="30000" dirty="0"/>
              <a:t>t</a:t>
            </a:r>
            <a:r>
              <a:rPr lang="fr-FR" dirty="0"/>
              <a:t> = cos(i t)</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7</a:t>
            </a:fld>
            <a:endParaRPr lang="en-US"/>
          </a:p>
        </p:txBody>
      </p:sp>
    </p:spTree>
    <p:extLst>
      <p:ext uri="{BB962C8B-B14F-4D97-AF65-F5344CB8AC3E}">
        <p14:creationId xmlns:p14="http://schemas.microsoft.com/office/powerpoint/2010/main" val="218936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EEC3F6-0236-4094-BD88-DC333FF321E2}" type="slidenum">
              <a:rPr lang="en-US" smtClean="0">
                <a:latin typeface="Verdana" panose="020B0604030504040204" pitchFamily="34" charset="0"/>
              </a:rPr>
              <a:pPr>
                <a:spcBef>
                  <a:spcPct val="0"/>
                </a:spcBef>
              </a:pPr>
              <a:t>12</a:t>
            </a:fld>
            <a:endParaRPr lang="en-US">
              <a:latin typeface="Verdana" panose="020B060403050404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33077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EEC3F6-0236-4094-BD88-DC333FF321E2}" type="slidenum">
              <a:rPr lang="en-US" smtClean="0">
                <a:latin typeface="Verdana" panose="020B0604030504040204" pitchFamily="34" charset="0"/>
              </a:rPr>
              <a:pPr>
                <a:spcBef>
                  <a:spcPct val="0"/>
                </a:spcBef>
              </a:pPr>
              <a:t>13</a:t>
            </a:fld>
            <a:endParaRPr lang="en-US">
              <a:latin typeface="Verdana" panose="020B060403050404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73372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C(k) sometimes written as </a:t>
            </a:r>
            <a:r>
              <a:rPr lang="en-US" dirty="0" err="1"/>
              <a:t>Csubscriptk</a:t>
            </a:r>
            <a:endParaRPr lang="en-US" dirty="0"/>
          </a:p>
        </p:txBody>
      </p:sp>
      <p:sp>
        <p:nvSpPr>
          <p:cNvPr id="4" name="Slide Number Placeholder 3"/>
          <p:cNvSpPr>
            <a:spLocks noGrp="1"/>
          </p:cNvSpPr>
          <p:nvPr>
            <p:ph type="sldNum" sz="quarter" idx="10"/>
          </p:nvPr>
        </p:nvSpPr>
        <p:spPr/>
        <p:txBody>
          <a:bodyPr/>
          <a:lstStyle/>
          <a:p>
            <a:pPr>
              <a:defRPr/>
            </a:pPr>
            <a:fld id="{8033B7CD-79C9-4246-8412-22C6830BF555}" type="slidenum">
              <a:rPr lang="en-US" smtClean="0"/>
              <a:pPr>
                <a:defRPr/>
              </a:pPr>
              <a:t>25</a:t>
            </a:fld>
            <a:endParaRPr lang="en-US"/>
          </a:p>
        </p:txBody>
      </p:sp>
    </p:spTree>
    <p:extLst>
      <p:ext uri="{BB962C8B-B14F-4D97-AF65-F5344CB8AC3E}">
        <p14:creationId xmlns:p14="http://schemas.microsoft.com/office/powerpoint/2010/main" val="331243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0A634-BB74-4F82-BD28-6F85A6E8CC92}" type="slidenum">
              <a:rPr lang="en-US" smtClean="0">
                <a:latin typeface="Verdana" panose="020B0604030504040204" pitchFamily="34" charset="0"/>
              </a:rPr>
              <a:pPr>
                <a:spcBef>
                  <a:spcPct val="0"/>
                </a:spcBef>
              </a:pPr>
              <a:t>29</a:t>
            </a:fld>
            <a:endParaRPr lang="en-US">
              <a:latin typeface="Verdana" panose="020B060403050404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3843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endParaRPr lang="en-US"/>
            </a:p>
          </p:txBody>
        </p:sp>
      </p:grpSp>
      <p:sp>
        <p:nvSpPr>
          <p:cNvPr id="93186" name="Rectangle 2"/>
          <p:cNvSpPr>
            <a:spLocks noGrp="1" noChangeArrowheads="1"/>
          </p:cNvSpPr>
          <p:nvPr>
            <p:ph type="ctrTitle"/>
          </p:nvPr>
        </p:nvSpPr>
        <p:spPr>
          <a:xfrm>
            <a:off x="685800" y="685800"/>
            <a:ext cx="7772400" cy="2127250"/>
          </a:xfrm>
        </p:spPr>
        <p:txBody>
          <a:bodyPr/>
          <a:lstStyle>
            <a:lvl1pPr algn="ctr">
              <a:defRPr sz="5800"/>
            </a:lvl1pPr>
          </a:lstStyle>
          <a:p>
            <a:r>
              <a:rPr lang="tr-TR"/>
              <a:t>Asıl başlık stili için tıklatın</a:t>
            </a:r>
          </a:p>
        </p:txBody>
      </p:sp>
      <p:sp>
        <p:nvSpPr>
          <p:cNvPr id="931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tr-TR"/>
              <a:t>Asıl alt başlık stilini düzenlemek için tıklatın</a:t>
            </a:r>
          </a:p>
        </p:txBody>
      </p:sp>
      <p:sp>
        <p:nvSpPr>
          <p:cNvPr id="8" name="Rectangle 4"/>
          <p:cNvSpPr>
            <a:spLocks noGrp="1" noChangeArrowheads="1"/>
          </p:cNvSpPr>
          <p:nvPr>
            <p:ph type="dt" sz="half" idx="10"/>
          </p:nvPr>
        </p:nvSpPr>
        <p:spPr/>
        <p:txBody>
          <a:bodyPr/>
          <a:lstStyle>
            <a:lvl1pPr>
              <a:defRPr/>
            </a:lvl1pPr>
          </a:lstStyle>
          <a:p>
            <a:pPr>
              <a:defRPr/>
            </a:pPr>
            <a:endParaRPr lang="tr-TR"/>
          </a:p>
        </p:txBody>
      </p:sp>
      <p:sp>
        <p:nvSpPr>
          <p:cNvPr id="9" name="Rectangle 5"/>
          <p:cNvSpPr>
            <a:spLocks noGrp="1" noChangeArrowheads="1"/>
          </p:cNvSpPr>
          <p:nvPr>
            <p:ph type="ftr" sz="quarter" idx="11"/>
          </p:nvPr>
        </p:nvSpPr>
        <p:spPr/>
        <p:txBody>
          <a:bodyPr/>
          <a:lstStyle>
            <a:lvl1pPr>
              <a:defRPr/>
            </a:lvl1pPr>
          </a:lstStyle>
          <a:p>
            <a:pPr>
              <a:defRPr/>
            </a:pPr>
            <a:endParaRPr lang="tr-TR"/>
          </a:p>
        </p:txBody>
      </p:sp>
      <p:sp>
        <p:nvSpPr>
          <p:cNvPr id="10" name="Rectangle 6"/>
          <p:cNvSpPr>
            <a:spLocks noGrp="1" noChangeArrowheads="1"/>
          </p:cNvSpPr>
          <p:nvPr>
            <p:ph type="sldNum" sz="quarter" idx="12"/>
          </p:nvPr>
        </p:nvSpPr>
        <p:spPr/>
        <p:txBody>
          <a:bodyPr/>
          <a:lstStyle>
            <a:lvl1pPr>
              <a:defRPr/>
            </a:lvl1pPr>
          </a:lstStyle>
          <a:p>
            <a:pPr>
              <a:defRPr/>
            </a:pPr>
            <a:fld id="{6F297EE9-4FF9-42E1-93C1-48A5B921FAF1}" type="slidenum">
              <a:rPr lang="tr-TR"/>
              <a:pPr>
                <a:defRPr/>
              </a:pPr>
              <a:t>‹#›</a:t>
            </a:fld>
            <a:endParaRPr lang="tr-TR"/>
          </a:p>
        </p:txBody>
      </p:sp>
    </p:spTree>
    <p:extLst>
      <p:ext uri="{BB962C8B-B14F-4D97-AF65-F5344CB8AC3E}">
        <p14:creationId xmlns:p14="http://schemas.microsoft.com/office/powerpoint/2010/main" val="348297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5F6F56F6-D8B1-4C96-B65B-B5C6C7362007}" type="slidenum">
              <a:rPr lang="tr-TR"/>
              <a:pPr>
                <a:defRPr/>
              </a:pPr>
              <a:t>‹#›</a:t>
            </a:fld>
            <a:endParaRPr lang="tr-TR"/>
          </a:p>
        </p:txBody>
      </p:sp>
    </p:spTree>
    <p:extLst>
      <p:ext uri="{BB962C8B-B14F-4D97-AF65-F5344CB8AC3E}">
        <p14:creationId xmlns:p14="http://schemas.microsoft.com/office/powerpoint/2010/main" val="233466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93288E78-DFDF-443C-BF7C-7D82CB7E24EF}" type="slidenum">
              <a:rPr lang="tr-TR"/>
              <a:pPr>
                <a:defRPr/>
              </a:pPr>
              <a:t>‹#›</a:t>
            </a:fld>
            <a:endParaRPr lang="tr-TR"/>
          </a:p>
        </p:txBody>
      </p:sp>
    </p:spTree>
    <p:extLst>
      <p:ext uri="{BB962C8B-B14F-4D97-AF65-F5344CB8AC3E}">
        <p14:creationId xmlns:p14="http://schemas.microsoft.com/office/powerpoint/2010/main" val="208133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FEA7F3FB-FAF3-4245-A86A-12DF05A3DFDE}" type="slidenum">
              <a:rPr lang="tr-TR"/>
              <a:pPr>
                <a:defRPr/>
              </a:pPr>
              <a:t>‹#›</a:t>
            </a:fld>
            <a:endParaRPr lang="tr-TR"/>
          </a:p>
        </p:txBody>
      </p:sp>
    </p:spTree>
    <p:extLst>
      <p:ext uri="{BB962C8B-B14F-4D97-AF65-F5344CB8AC3E}">
        <p14:creationId xmlns:p14="http://schemas.microsoft.com/office/powerpoint/2010/main" val="404346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B350284-490A-4A82-80D1-A0B5EF915305}" type="slidenum">
              <a:rPr lang="tr-TR"/>
              <a:pPr>
                <a:defRPr/>
              </a:pPr>
              <a:t>‹#›</a:t>
            </a:fld>
            <a:endParaRPr lang="tr-TR"/>
          </a:p>
        </p:txBody>
      </p:sp>
    </p:spTree>
    <p:extLst>
      <p:ext uri="{BB962C8B-B14F-4D97-AF65-F5344CB8AC3E}">
        <p14:creationId xmlns:p14="http://schemas.microsoft.com/office/powerpoint/2010/main" val="276597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48752068-4CE2-4558-9711-A6AEAB94F87D}" type="slidenum">
              <a:rPr lang="tr-TR"/>
              <a:pPr>
                <a:defRPr/>
              </a:pPr>
              <a:t>‹#›</a:t>
            </a:fld>
            <a:endParaRPr lang="tr-TR"/>
          </a:p>
        </p:txBody>
      </p:sp>
    </p:spTree>
    <p:extLst>
      <p:ext uri="{BB962C8B-B14F-4D97-AF65-F5344CB8AC3E}">
        <p14:creationId xmlns:p14="http://schemas.microsoft.com/office/powerpoint/2010/main" val="349118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4AA96E1F-CFFF-4CB7-A3C2-3D6DBA3CC8C6}" type="slidenum">
              <a:rPr lang="tr-TR"/>
              <a:pPr>
                <a:defRPr/>
              </a:pPr>
              <a:t>‹#›</a:t>
            </a:fld>
            <a:endParaRPr lang="tr-TR"/>
          </a:p>
        </p:txBody>
      </p:sp>
    </p:spTree>
    <p:extLst>
      <p:ext uri="{BB962C8B-B14F-4D97-AF65-F5344CB8AC3E}">
        <p14:creationId xmlns:p14="http://schemas.microsoft.com/office/powerpoint/2010/main" val="74810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100833E-DDC3-44EA-9E1B-B14D67D8EDA2}" type="slidenum">
              <a:rPr lang="tr-TR"/>
              <a:pPr>
                <a:defRPr/>
              </a:pPr>
              <a:t>‹#›</a:t>
            </a:fld>
            <a:endParaRPr lang="tr-TR"/>
          </a:p>
        </p:txBody>
      </p:sp>
    </p:spTree>
    <p:extLst>
      <p:ext uri="{BB962C8B-B14F-4D97-AF65-F5344CB8AC3E}">
        <p14:creationId xmlns:p14="http://schemas.microsoft.com/office/powerpoint/2010/main" val="2443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912A290-7E11-4CF3-B055-8E808A731D23}" type="slidenum">
              <a:rPr lang="tr-TR"/>
              <a:pPr>
                <a:defRPr/>
              </a:pPr>
              <a:t>‹#›</a:t>
            </a:fld>
            <a:endParaRPr lang="tr-TR"/>
          </a:p>
        </p:txBody>
      </p:sp>
    </p:spTree>
    <p:extLst>
      <p:ext uri="{BB962C8B-B14F-4D97-AF65-F5344CB8AC3E}">
        <p14:creationId xmlns:p14="http://schemas.microsoft.com/office/powerpoint/2010/main" val="24475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040154E-B2A3-4204-84AF-E829C92A2AD8}" type="slidenum">
              <a:rPr lang="tr-TR"/>
              <a:pPr>
                <a:defRPr/>
              </a:pPr>
              <a:t>‹#›</a:t>
            </a:fld>
            <a:endParaRPr lang="tr-TR"/>
          </a:p>
        </p:txBody>
      </p:sp>
    </p:spTree>
    <p:extLst>
      <p:ext uri="{BB962C8B-B14F-4D97-AF65-F5344CB8AC3E}">
        <p14:creationId xmlns:p14="http://schemas.microsoft.com/office/powerpoint/2010/main" val="10719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37A043D4-F25A-4173-9357-A390DD2C93E6}" type="slidenum">
              <a:rPr lang="tr-TR"/>
              <a:pPr>
                <a:defRPr/>
              </a:pPr>
              <a:t>‹#›</a:t>
            </a:fld>
            <a:endParaRPr lang="tr-TR"/>
          </a:p>
        </p:txBody>
      </p:sp>
    </p:spTree>
    <p:extLst>
      <p:ext uri="{BB962C8B-B14F-4D97-AF65-F5344CB8AC3E}">
        <p14:creationId xmlns:p14="http://schemas.microsoft.com/office/powerpoint/2010/main" val="5122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D1EF52A-68A4-4FE4-BFC2-D90B309EFAFA}" type="slidenum">
              <a:rPr lang="tr-TR"/>
              <a:pPr>
                <a:defRPr/>
              </a:pPr>
              <a:t>‹#›</a:t>
            </a:fld>
            <a:endParaRPr lang="tr-TR"/>
          </a:p>
        </p:txBody>
      </p:sp>
    </p:spTree>
    <p:extLst>
      <p:ext uri="{BB962C8B-B14F-4D97-AF65-F5344CB8AC3E}">
        <p14:creationId xmlns:p14="http://schemas.microsoft.com/office/powerpoint/2010/main" val="217187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EBC75224-0492-443A-A8FD-390615C9F7FC}" type="slidenum">
              <a:rPr lang="tr-TR"/>
              <a:pPr>
                <a:defRPr/>
              </a:pPr>
              <a:t>‹#›</a:t>
            </a:fld>
            <a:endParaRPr lang="tr-TR"/>
          </a:p>
        </p:txBody>
      </p:sp>
    </p:spTree>
    <p:extLst>
      <p:ext uri="{BB962C8B-B14F-4D97-AF65-F5344CB8AC3E}">
        <p14:creationId xmlns:p14="http://schemas.microsoft.com/office/powerpoint/2010/main" val="42035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73243C4-F83D-4B11-AFE9-2BCDA8F2CC3F}" type="slidenum">
              <a:rPr lang="tr-TR"/>
              <a:pPr>
                <a:defRPr/>
              </a:pPr>
              <a:t>‹#›</a:t>
            </a:fld>
            <a:endParaRPr lang="tr-TR"/>
          </a:p>
        </p:txBody>
      </p:sp>
    </p:spTree>
    <p:extLst>
      <p:ext uri="{BB962C8B-B14F-4D97-AF65-F5344CB8AC3E}">
        <p14:creationId xmlns:p14="http://schemas.microsoft.com/office/powerpoint/2010/main" val="346870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63262FB-A3CD-423C-BA7A-722893564D30}" type="slidenum">
              <a:rPr lang="tr-TR"/>
              <a:pPr>
                <a:defRPr/>
              </a:pPr>
              <a:t>‹#›</a:t>
            </a:fld>
            <a:endParaRPr lang="tr-TR"/>
          </a:p>
        </p:txBody>
      </p:sp>
    </p:spTree>
    <p:extLst>
      <p:ext uri="{BB962C8B-B14F-4D97-AF65-F5344CB8AC3E}">
        <p14:creationId xmlns:p14="http://schemas.microsoft.com/office/powerpoint/2010/main" val="200065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fgClr>
          <a:bgClr>
            <a:srgbClr val="FFFFFF"/>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921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tr-TR"/>
          </a:p>
        </p:txBody>
      </p:sp>
      <p:sp>
        <p:nvSpPr>
          <p:cNvPr id="921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tr-TR"/>
          </a:p>
        </p:txBody>
      </p:sp>
      <p:sp>
        <p:nvSpPr>
          <p:cNvPr id="921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F781FB-2067-43E2-861A-E4032C4DB11E}" type="slidenum">
              <a:rPr lang="tr-TR"/>
              <a:pPr>
                <a:defRPr/>
              </a:pPr>
              <a:t>‹#›</a:t>
            </a:fld>
            <a:endParaRPr lang="tr-TR"/>
          </a:p>
        </p:txBody>
      </p:sp>
      <p:sp>
        <p:nvSpPr>
          <p:cNvPr id="1031" name="Rectangle 7"/>
          <p:cNvSpPr>
            <a:spLocks noChangeArrowheads="1"/>
          </p:cNvSpPr>
          <p:nvPr/>
        </p:nvSpPr>
        <p:spPr bwMode="auto">
          <a:xfrm>
            <a:off x="0" y="0"/>
            <a:ext cx="228600" cy="2286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defRPr/>
            </a:pPr>
            <a:endParaRPr 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209"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3.bin"/><Relationship Id="rId1" Type="http://schemas.openxmlformats.org/officeDocument/2006/relationships/slideLayout" Target="../slideLayouts/slideLayout6.xml"/><Relationship Id="rId6" Type="http://schemas.openxmlformats.org/officeDocument/2006/relationships/oleObject" Target="../embeddings/oleObject25.bin"/><Relationship Id="rId5" Type="http://schemas.openxmlformats.org/officeDocument/2006/relationships/image" Target="../media/image22.w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23.bin"/><Relationship Id="rId1" Type="http://schemas.openxmlformats.org/officeDocument/2006/relationships/slideLayout" Target="../slideLayouts/slideLayout6.xml"/><Relationship Id="rId6" Type="http://schemas.openxmlformats.org/officeDocument/2006/relationships/oleObject" Target="../embeddings/oleObject25.bin"/><Relationship Id="rId5" Type="http://schemas.openxmlformats.org/officeDocument/2006/relationships/image" Target="../media/image22.wmf"/><Relationship Id="rId10" Type="http://schemas.openxmlformats.org/officeDocument/2006/relationships/image" Target="../media/image19.wmf"/><Relationship Id="rId4" Type="http://schemas.openxmlformats.org/officeDocument/2006/relationships/oleObject" Target="../embeddings/oleObject24.bin"/><Relationship Id="rId9" Type="http://schemas.openxmlformats.org/officeDocument/2006/relationships/image" Target="../media/image2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28.wmf"/><Relationship Id="rId3" Type="http://schemas.openxmlformats.org/officeDocument/2006/relationships/image" Target="../media/image25.wmf"/><Relationship Id="rId7" Type="http://schemas.openxmlformats.org/officeDocument/2006/relationships/image" Target="../media/image23.wmf"/><Relationship Id="rId12" Type="http://schemas.openxmlformats.org/officeDocument/2006/relationships/oleObject" Target="../embeddings/oleObject32.bin"/><Relationship Id="rId2" Type="http://schemas.openxmlformats.org/officeDocument/2006/relationships/oleObject" Target="../embeddings/oleObject27.bin"/><Relationship Id="rId16" Type="http://schemas.openxmlformats.org/officeDocument/2006/relationships/image" Target="../media/image19.wmf"/><Relationship Id="rId1" Type="http://schemas.openxmlformats.org/officeDocument/2006/relationships/slideLayout" Target="../slideLayouts/slideLayout6.xml"/><Relationship Id="rId6" Type="http://schemas.openxmlformats.org/officeDocument/2006/relationships/oleObject" Target="../embeddings/oleObject29.bin"/><Relationship Id="rId11" Type="http://schemas.openxmlformats.org/officeDocument/2006/relationships/image" Target="../media/image27.wmf"/><Relationship Id="rId5" Type="http://schemas.openxmlformats.org/officeDocument/2006/relationships/image" Target="../media/image22.wmf"/><Relationship Id="rId15" Type="http://schemas.openxmlformats.org/officeDocument/2006/relationships/image" Target="../media/image29.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6.wmf"/><Relationship Id="rId14" Type="http://schemas.openxmlformats.org/officeDocument/2006/relationships/oleObject" Target="../embeddings/oleObject3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1.wmf"/><Relationship Id="rId18" Type="http://schemas.openxmlformats.org/officeDocument/2006/relationships/oleObject" Target="../embeddings/oleObject33.bin"/><Relationship Id="rId3" Type="http://schemas.openxmlformats.org/officeDocument/2006/relationships/image" Target="../media/image25.wmf"/><Relationship Id="rId7" Type="http://schemas.openxmlformats.org/officeDocument/2006/relationships/image" Target="../media/image23.wmf"/><Relationship Id="rId12" Type="http://schemas.openxmlformats.org/officeDocument/2006/relationships/oleObject" Target="../embeddings/oleObject35.bin"/><Relationship Id="rId17" Type="http://schemas.openxmlformats.org/officeDocument/2006/relationships/image" Target="../media/image28.wmf"/><Relationship Id="rId2" Type="http://schemas.openxmlformats.org/officeDocument/2006/relationships/oleObject" Target="../embeddings/oleObject27.bin"/><Relationship Id="rId16" Type="http://schemas.openxmlformats.org/officeDocument/2006/relationships/oleObject" Target="../embeddings/oleObject32.bin"/><Relationship Id="rId20" Type="http://schemas.openxmlformats.org/officeDocument/2006/relationships/image" Target="../media/image19.wmf"/><Relationship Id="rId1" Type="http://schemas.openxmlformats.org/officeDocument/2006/relationships/slideLayout" Target="../slideLayouts/slideLayout6.xml"/><Relationship Id="rId6" Type="http://schemas.openxmlformats.org/officeDocument/2006/relationships/oleObject" Target="../embeddings/oleObject29.bin"/><Relationship Id="rId11" Type="http://schemas.openxmlformats.org/officeDocument/2006/relationships/image" Target="../media/image30.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34.bin"/><Relationship Id="rId19" Type="http://schemas.openxmlformats.org/officeDocument/2006/relationships/image" Target="../media/image29.wmf"/><Relationship Id="rId4" Type="http://schemas.openxmlformats.org/officeDocument/2006/relationships/oleObject" Target="../embeddings/oleObject28.bin"/><Relationship Id="rId9" Type="http://schemas.openxmlformats.org/officeDocument/2006/relationships/image" Target="../media/image26.wmf"/><Relationship Id="rId1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6.bin"/><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4.wmf"/><Relationship Id="rId7" Type="http://schemas.openxmlformats.org/officeDocument/2006/relationships/image" Target="../media/image32.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35.wmf"/><Relationship Id="rId4" Type="http://schemas.openxmlformats.org/officeDocument/2006/relationships/oleObject" Target="../embeddings/oleObject38.bin"/></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41.bin"/><Relationship Id="rId3" Type="http://schemas.openxmlformats.org/officeDocument/2006/relationships/image" Target="../media/image36.wmf"/><Relationship Id="rId7" Type="http://schemas.openxmlformats.org/officeDocument/2006/relationships/oleObject" Target="../embeddings/oleObject38.bin"/><Relationship Id="rId12" Type="http://schemas.openxmlformats.org/officeDocument/2006/relationships/image" Target="../media/image39.wmf"/><Relationship Id="rId2" Type="http://schemas.openxmlformats.org/officeDocument/2006/relationships/image" Target="../media/image33.wmf"/><Relationship Id="rId16"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34.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36.bin"/><Relationship Id="rId10"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oleObject" Target="../embeddings/oleObject39.bin"/><Relationship Id="rId14" Type="http://schemas.openxmlformats.org/officeDocument/2006/relationships/image" Target="../media/image4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3" Type="http://schemas.openxmlformats.org/officeDocument/2006/relationships/image" Target="../media/image41.wmf"/><Relationship Id="rId7" Type="http://schemas.openxmlformats.org/officeDocument/2006/relationships/image" Target="../media/image44.wmf"/><Relationship Id="rId12" Type="http://schemas.openxmlformats.org/officeDocument/2006/relationships/image" Target="../media/image35.wmf"/><Relationship Id="rId2" Type="http://schemas.openxmlformats.org/officeDocument/2006/relationships/oleObject" Target="../embeddings/oleObject42.bin"/><Relationship Id="rId16" Type="http://schemas.openxmlformats.org/officeDocument/2006/relationships/image" Target="../media/image46.wmf"/><Relationship Id="rId1" Type="http://schemas.openxmlformats.org/officeDocument/2006/relationships/slideLayout" Target="../slideLayouts/slideLayout2.xml"/><Relationship Id="rId6" Type="http://schemas.openxmlformats.org/officeDocument/2006/relationships/image" Target="../media/image43.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34.wmf"/><Relationship Id="rId4" Type="http://schemas.openxmlformats.org/officeDocument/2006/relationships/image" Target="../media/image42.wmf"/><Relationship Id="rId9" Type="http://schemas.openxmlformats.org/officeDocument/2006/relationships/oleObject" Target="../embeddings/oleObject45.bin"/><Relationship Id="rId14" Type="http://schemas.openxmlformats.org/officeDocument/2006/relationships/image" Target="../media/image4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image" Target="../media/image47.wmf"/><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2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image" Target="../media/image47.wmf"/><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50.bin"/><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52.bin"/><Relationship Id="rId7" Type="http://schemas.openxmlformats.org/officeDocument/2006/relationships/oleObject" Target="../embeddings/oleObject50.bin"/><Relationship Id="rId2" Type="http://schemas.openxmlformats.org/officeDocument/2006/relationships/image" Target="../media/image47.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oleObject" Target="../embeddings/oleObject49.bin"/><Relationship Id="rId10" Type="http://schemas.openxmlformats.org/officeDocument/2006/relationships/image" Target="../media/image46.wmf"/><Relationship Id="rId4" Type="http://schemas.openxmlformats.org/officeDocument/2006/relationships/image" Target="../media/image49.wmf"/><Relationship Id="rId9"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52.bin"/><Relationship Id="rId7" Type="http://schemas.openxmlformats.org/officeDocument/2006/relationships/oleObject" Target="../embeddings/oleObject50.bin"/><Relationship Id="rId2" Type="http://schemas.openxmlformats.org/officeDocument/2006/relationships/image" Target="../media/image47.wmf"/><Relationship Id="rId1" Type="http://schemas.openxmlformats.org/officeDocument/2006/relationships/slideLayout" Target="../slideLayouts/slideLayout2.xml"/><Relationship Id="rId6" Type="http://schemas.openxmlformats.org/officeDocument/2006/relationships/image" Target="../media/image48.wmf"/><Relationship Id="rId5" Type="http://schemas.openxmlformats.org/officeDocument/2006/relationships/oleObject" Target="../embeddings/oleObject49.bin"/><Relationship Id="rId10" Type="http://schemas.openxmlformats.org/officeDocument/2006/relationships/image" Target="../media/image46.wmf"/><Relationship Id="rId4" Type="http://schemas.openxmlformats.org/officeDocument/2006/relationships/image" Target="../media/image49.wmf"/><Relationship Id="rId9"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wmf"/><Relationship Id="rId11" Type="http://schemas.openxmlformats.org/officeDocument/2006/relationships/image" Target="../media/image5.png"/><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52.wmf"/><Relationship Id="rId4" Type="http://schemas.openxmlformats.org/officeDocument/2006/relationships/oleObject" Target="../embeddings/oleObject53.bin"/></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wmf"/><Relationship Id="rId4"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oleObject" Target="../embeddings/oleObject55.bin"/><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oleObject" Target="../embeddings/oleObject55.bin"/><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oleObject" Target="../embeddings/oleObject55.bin"/><Relationship Id="rId4" Type="http://schemas.openxmlformats.org/officeDocument/2006/relationships/image" Target="../media/image54.wmf"/><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oleObject" Target="../embeddings/oleObject55.bin"/><Relationship Id="rId4" Type="http://schemas.openxmlformats.org/officeDocument/2006/relationships/image" Target="../media/image54.wmf"/><Relationship Id="rId9"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5.wmf"/><Relationship Id="rId5" Type="http://schemas.openxmlformats.org/officeDocument/2006/relationships/oleObject" Target="../embeddings/oleObject55.bin"/><Relationship Id="rId10" Type="http://schemas.openxmlformats.org/officeDocument/2006/relationships/image" Target="../media/image58.png"/><Relationship Id="rId4" Type="http://schemas.openxmlformats.org/officeDocument/2006/relationships/image" Target="../media/image54.wmf"/><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10.bin"/><Relationship Id="rId1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wmf"/><Relationship Id="rId17" Type="http://schemas.openxmlformats.org/officeDocument/2006/relationships/oleObject" Target="../embeddings/oleObject12.bin"/><Relationship Id="rId2" Type="http://schemas.openxmlformats.org/officeDocument/2006/relationships/notesSlide" Target="../notesSlides/notesSlide2.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2.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3.wmf"/><Relationship Id="rId19" Type="http://schemas.openxmlformats.org/officeDocument/2006/relationships/oleObject" Target="../embeddings/oleObject13.bin"/><Relationship Id="rId4" Type="http://schemas.openxmlformats.org/officeDocument/2006/relationships/image" Target="../media/image1.wmf"/><Relationship Id="rId9" Type="http://schemas.openxmlformats.org/officeDocument/2006/relationships/oleObject" Target="../embeddings/oleObject8.bin"/><Relationship Id="rId14" Type="http://schemas.openxmlformats.org/officeDocument/2006/relationships/image" Target="../media/image7.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4.bin"/><Relationship Id="rId7" Type="http://schemas.openxmlformats.org/officeDocument/2006/relationships/oleObject" Target="../embeddings/oleObject9.bin"/><Relationship Id="rId12"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wmf"/><Relationship Id="rId11" Type="http://schemas.openxmlformats.org/officeDocument/2006/relationships/oleObject" Target="../embeddings/oleObject12.bin"/><Relationship Id="rId5" Type="http://schemas.openxmlformats.org/officeDocument/2006/relationships/oleObject" Target="../embeddings/oleObject8.bin"/><Relationship Id="rId10" Type="http://schemas.openxmlformats.org/officeDocument/2006/relationships/image" Target="../media/image8.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62.wmf"/><Relationship Id="rId5" Type="http://schemas.openxmlformats.org/officeDocument/2006/relationships/oleObject" Target="../embeddings/oleObject57.bin"/><Relationship Id="rId4" Type="http://schemas.openxmlformats.org/officeDocument/2006/relationships/image" Target="../media/image63.wmf"/></Relationships>
</file>

<file path=ppt/slides/_rels/slide59.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8.bin"/><Relationship Id="rId7" Type="http://schemas.openxmlformats.org/officeDocument/2006/relationships/oleObject" Target="../embeddings/oleObject57.bin"/><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oleObject" Target="../embeddings/oleObject59.bin"/><Relationship Id="rId4" Type="http://schemas.openxmlformats.org/officeDocument/2006/relationships/image" Target="../media/image6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oleObject" Target="../embeddings/oleObject15.bin"/><Relationship Id="rId4" Type="http://schemas.openxmlformats.org/officeDocument/2006/relationships/image" Target="../media/image11.wmf"/></Relationships>
</file>

<file path=ppt/slides/_rels/slide6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4.wmf"/><Relationship Id="rId5" Type="http://schemas.openxmlformats.org/officeDocument/2006/relationships/oleObject" Target="../embeddings/oleObject59.bin"/><Relationship Id="rId10" Type="http://schemas.openxmlformats.org/officeDocument/2006/relationships/image" Target="../media/image62.wmf"/><Relationship Id="rId4" Type="http://schemas.openxmlformats.org/officeDocument/2006/relationships/image" Target="../media/image63.wmf"/><Relationship Id="rId9" Type="http://schemas.openxmlformats.org/officeDocument/2006/relationships/oleObject" Target="../embeddings/oleObject57.bin"/></Relationships>
</file>

<file path=ppt/slides/_rels/slide61.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2.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64.wmf"/><Relationship Id="rId11" Type="http://schemas.openxmlformats.org/officeDocument/2006/relationships/oleObject" Target="../embeddings/oleObject57.bin"/><Relationship Id="rId5" Type="http://schemas.openxmlformats.org/officeDocument/2006/relationships/oleObject" Target="../embeddings/oleObject5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1.bin"/></Relationships>
</file>

<file path=ppt/slides/_rels/slide6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2.w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4.wmf"/><Relationship Id="rId11" Type="http://schemas.openxmlformats.org/officeDocument/2006/relationships/oleObject" Target="../embeddings/oleObject57.bin"/><Relationship Id="rId5" Type="http://schemas.openxmlformats.org/officeDocument/2006/relationships/oleObject" Target="../embeddings/oleObject5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1.bin"/></Relationships>
</file>

<file path=ppt/slides/_rels/slide6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57.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7.w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64.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1.bin"/><Relationship Id="rId14" Type="http://schemas.openxmlformats.org/officeDocument/2006/relationships/image" Target="../media/image62.wmf"/></Relationships>
</file>

<file path=ppt/slides/_rels/slide64.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67.wmf"/><Relationship Id="rId2" Type="http://schemas.openxmlformats.org/officeDocument/2006/relationships/notesSlide" Target="../notesSlides/notesSlide27.xml"/><Relationship Id="rId16" Type="http://schemas.openxmlformats.org/officeDocument/2006/relationships/image" Target="../media/image62.wmf"/><Relationship Id="rId1" Type="http://schemas.openxmlformats.org/officeDocument/2006/relationships/slideLayout" Target="../slideLayouts/slideLayout6.xml"/><Relationship Id="rId6" Type="http://schemas.openxmlformats.org/officeDocument/2006/relationships/image" Target="../media/image64.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5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1.bin"/><Relationship Id="rId14" Type="http://schemas.openxmlformats.org/officeDocument/2006/relationships/image" Target="../media/image68.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0.wmf"/><Relationship Id="rId5" Type="http://schemas.openxmlformats.org/officeDocument/2006/relationships/oleObject" Target="../embeddings/oleObject65.bin"/><Relationship Id="rId4" Type="http://schemas.openxmlformats.org/officeDocument/2006/relationships/image" Target="../media/image69.wmf"/></Relationships>
</file>

<file path=ppt/slides/_rels/slide66.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7.bin"/><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1.wmf"/><Relationship Id="rId5" Type="http://schemas.openxmlformats.org/officeDocument/2006/relationships/oleObject" Target="../embeddings/oleObject66.bin"/><Relationship Id="rId10" Type="http://schemas.openxmlformats.org/officeDocument/2006/relationships/image" Target="../media/image70.wmf"/><Relationship Id="rId4" Type="http://schemas.openxmlformats.org/officeDocument/2006/relationships/image" Target="../media/image69.wmf"/><Relationship Id="rId9" Type="http://schemas.openxmlformats.org/officeDocument/2006/relationships/oleObject" Target="../embeddings/oleObject65.bin"/></Relationships>
</file>

<file path=ppt/slides/_rels/slide67.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5.bin"/><Relationship Id="rId3" Type="http://schemas.openxmlformats.org/officeDocument/2006/relationships/oleObject" Target="../embeddings/oleObject64.bin"/><Relationship Id="rId7" Type="http://schemas.openxmlformats.org/officeDocument/2006/relationships/oleObject" Target="../embeddings/oleObject67.bin"/><Relationship Id="rId12" Type="http://schemas.openxmlformats.org/officeDocument/2006/relationships/image" Target="../media/image74.wm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1.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73.wmf"/><Relationship Id="rId4" Type="http://schemas.openxmlformats.org/officeDocument/2006/relationships/image" Target="../media/image69.wmf"/><Relationship Id="rId9" Type="http://schemas.openxmlformats.org/officeDocument/2006/relationships/oleObject" Target="../embeddings/oleObject68.bin"/><Relationship Id="rId14" Type="http://schemas.openxmlformats.org/officeDocument/2006/relationships/image" Target="../media/image70.wmf"/></Relationships>
</file>

<file path=ppt/slides/_rels/slide68.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70.bin"/><Relationship Id="rId3" Type="http://schemas.openxmlformats.org/officeDocument/2006/relationships/oleObject" Target="../embeddings/oleObject64.bin"/><Relationship Id="rId7" Type="http://schemas.openxmlformats.org/officeDocument/2006/relationships/oleObject" Target="../embeddings/oleObject67.bin"/><Relationship Id="rId12" Type="http://schemas.openxmlformats.org/officeDocument/2006/relationships/image" Target="../media/image74.wmf"/><Relationship Id="rId2" Type="http://schemas.openxmlformats.org/officeDocument/2006/relationships/notesSlide" Target="../notesSlides/notesSlide31.xml"/><Relationship Id="rId16" Type="http://schemas.openxmlformats.org/officeDocument/2006/relationships/image" Target="../media/image70.wmf"/><Relationship Id="rId1" Type="http://schemas.openxmlformats.org/officeDocument/2006/relationships/slideLayout" Target="../slideLayouts/slideLayout6.xml"/><Relationship Id="rId6" Type="http://schemas.openxmlformats.org/officeDocument/2006/relationships/image" Target="../media/image71.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65.bin"/><Relationship Id="rId10" Type="http://schemas.openxmlformats.org/officeDocument/2006/relationships/image" Target="../media/image73.wmf"/><Relationship Id="rId4" Type="http://schemas.openxmlformats.org/officeDocument/2006/relationships/image" Target="../media/image69.wmf"/><Relationship Id="rId9" Type="http://schemas.openxmlformats.org/officeDocument/2006/relationships/oleObject" Target="../embeddings/oleObject68.bin"/><Relationship Id="rId14" Type="http://schemas.openxmlformats.org/officeDocument/2006/relationships/image" Target="../media/image75.wmf"/></Relationships>
</file>

<file path=ppt/slides/_rels/slide6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70.bin"/><Relationship Id="rId3" Type="http://schemas.openxmlformats.org/officeDocument/2006/relationships/oleObject" Target="../embeddings/oleObject64.bin"/><Relationship Id="rId7" Type="http://schemas.openxmlformats.org/officeDocument/2006/relationships/oleObject" Target="../embeddings/oleObject67.bin"/><Relationship Id="rId12" Type="http://schemas.openxmlformats.org/officeDocument/2006/relationships/image" Target="../media/image74.wmf"/><Relationship Id="rId2" Type="http://schemas.openxmlformats.org/officeDocument/2006/relationships/notesSlide" Target="../notesSlides/notesSlide32.xml"/><Relationship Id="rId16" Type="http://schemas.openxmlformats.org/officeDocument/2006/relationships/image" Target="../media/image70.wmf"/><Relationship Id="rId1" Type="http://schemas.openxmlformats.org/officeDocument/2006/relationships/slideLayout" Target="../slideLayouts/slideLayout6.xml"/><Relationship Id="rId6" Type="http://schemas.openxmlformats.org/officeDocument/2006/relationships/image" Target="../media/image71.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65.bin"/><Relationship Id="rId10" Type="http://schemas.openxmlformats.org/officeDocument/2006/relationships/image" Target="../media/image73.wmf"/><Relationship Id="rId4" Type="http://schemas.openxmlformats.org/officeDocument/2006/relationships/image" Target="../media/image69.wmf"/><Relationship Id="rId9" Type="http://schemas.openxmlformats.org/officeDocument/2006/relationships/oleObject" Target="../embeddings/oleObject68.bin"/><Relationship Id="rId14" Type="http://schemas.openxmlformats.org/officeDocument/2006/relationships/image" Target="../media/image75.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image" Target="../media/image16.emf"/><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oleObject" Target="../embeddings/oleObject20.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20B4A-274C-E39D-0BC4-B1E867366B81}"/>
              </a:ext>
            </a:extLst>
          </p:cNvPr>
          <p:cNvSpPr>
            <a:spLocks noGrp="1"/>
          </p:cNvSpPr>
          <p:nvPr>
            <p:ph type="title"/>
          </p:nvPr>
        </p:nvSpPr>
        <p:spPr/>
        <p:txBody>
          <a:bodyPr/>
          <a:lstStyle/>
          <a:p>
            <a:pPr algn="ctr"/>
            <a:r>
              <a:rPr lang="en-US" dirty="0"/>
              <a:t>How to Determine the Density of States</a:t>
            </a:r>
          </a:p>
        </p:txBody>
      </p:sp>
      <p:sp>
        <p:nvSpPr>
          <p:cNvPr id="5" name="Content Placeholder 4">
            <a:extLst>
              <a:ext uri="{FF2B5EF4-FFF2-40B4-BE49-F238E27FC236}">
                <a16:creationId xmlns:a16="http://schemas.microsoft.com/office/drawing/2014/main" id="{4A5136F2-A187-3A0F-52D5-F4DB79662802}"/>
              </a:ext>
            </a:extLst>
          </p:cNvPr>
          <p:cNvSpPr>
            <a:spLocks noGrp="1"/>
          </p:cNvSpPr>
          <p:nvPr>
            <p:ph idx="1"/>
          </p:nvPr>
        </p:nvSpPr>
        <p:spPr/>
        <p:txBody>
          <a:bodyPr/>
          <a:lstStyle/>
          <a:p>
            <a:pPr marL="514350" indent="-514350">
              <a:buAutoNum type="arabicPeriod"/>
            </a:pPr>
            <a:r>
              <a:rPr lang="en-US" dirty="0"/>
              <a:t>Identify number of states: Length/area/volume divided by (2</a:t>
            </a:r>
            <a:r>
              <a:rPr lang="en-US" dirty="0">
                <a:sym typeface="Symbol" panose="05050102010706020507" pitchFamily="18" charset="2"/>
              </a:rPr>
              <a:t>/a)^n</a:t>
            </a:r>
            <a:r>
              <a:rPr lang="en-US" baseline="30000" dirty="0">
                <a:sym typeface="Symbol" panose="05050102010706020507" pitchFamily="18" charset="2"/>
              </a:rPr>
              <a:t>th</a:t>
            </a:r>
            <a:r>
              <a:rPr lang="en-US" dirty="0">
                <a:sym typeface="Symbol" panose="05050102010706020507" pitchFamily="18" charset="2"/>
              </a:rPr>
              <a:t> dimension</a:t>
            </a:r>
            <a:endParaRPr lang="en-US" dirty="0"/>
          </a:p>
        </p:txBody>
      </p:sp>
      <p:graphicFrame>
        <p:nvGraphicFramePr>
          <p:cNvPr id="6" name="Table 6">
            <a:extLst>
              <a:ext uri="{FF2B5EF4-FFF2-40B4-BE49-F238E27FC236}">
                <a16:creationId xmlns:a16="http://schemas.microsoft.com/office/drawing/2014/main" id="{B44F9258-AB5F-1962-D0C1-709957B585C8}"/>
              </a:ext>
            </a:extLst>
          </p:cNvPr>
          <p:cNvGraphicFramePr>
            <a:graphicFrameLocks noGrp="1"/>
          </p:cNvGraphicFramePr>
          <p:nvPr>
            <p:extLst>
              <p:ext uri="{D42A27DB-BD31-4B8C-83A1-F6EECF244321}">
                <p14:modId xmlns:p14="http://schemas.microsoft.com/office/powerpoint/2010/main" val="1288331487"/>
              </p:ext>
            </p:extLst>
          </p:nvPr>
        </p:nvGraphicFramePr>
        <p:xfrm>
          <a:off x="1524000" y="3391302"/>
          <a:ext cx="6096000" cy="2026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7029631"/>
                    </a:ext>
                  </a:extLst>
                </a:gridCol>
                <a:gridCol w="1524000">
                  <a:extLst>
                    <a:ext uri="{9D8B030D-6E8A-4147-A177-3AD203B41FA5}">
                      <a16:colId xmlns:a16="http://schemas.microsoft.com/office/drawing/2014/main" val="1588659137"/>
                    </a:ext>
                  </a:extLst>
                </a:gridCol>
                <a:gridCol w="1524000">
                  <a:extLst>
                    <a:ext uri="{9D8B030D-6E8A-4147-A177-3AD203B41FA5}">
                      <a16:colId xmlns:a16="http://schemas.microsoft.com/office/drawing/2014/main" val="2273108230"/>
                    </a:ext>
                  </a:extLst>
                </a:gridCol>
                <a:gridCol w="1524000">
                  <a:extLst>
                    <a:ext uri="{9D8B030D-6E8A-4147-A177-3AD203B41FA5}">
                      <a16:colId xmlns:a16="http://schemas.microsoft.com/office/drawing/2014/main" val="2486790865"/>
                    </a:ext>
                  </a:extLst>
                </a:gridCol>
              </a:tblGrid>
              <a:tr h="327836">
                <a:tc>
                  <a:txBody>
                    <a:bodyPr/>
                    <a:lstStyle/>
                    <a:p>
                      <a:endParaRPr lang="en-US" dirty="0">
                        <a:solidFill>
                          <a:sysClr val="windowText" lastClr="000000"/>
                        </a:solidFill>
                      </a:endParaRPr>
                    </a:p>
                  </a:txBody>
                  <a:tcPr/>
                </a:tc>
                <a:tc>
                  <a:txBody>
                    <a:bodyPr/>
                    <a:lstStyle/>
                    <a:p>
                      <a:r>
                        <a:rPr lang="en-US" dirty="0">
                          <a:solidFill>
                            <a:sysClr val="windowText" lastClr="000000"/>
                          </a:solidFill>
                        </a:rPr>
                        <a:t>Length/</a:t>
                      </a:r>
                    </a:p>
                    <a:p>
                      <a:r>
                        <a:rPr lang="en-US" dirty="0">
                          <a:solidFill>
                            <a:sysClr val="windowText" lastClr="000000"/>
                          </a:solidFill>
                        </a:rPr>
                        <a:t>Area/</a:t>
                      </a:r>
                    </a:p>
                    <a:p>
                      <a:r>
                        <a:rPr lang="en-US" dirty="0">
                          <a:solidFill>
                            <a:sysClr val="windowText" lastClr="000000"/>
                          </a:solidFill>
                        </a:rPr>
                        <a:t>Volume</a:t>
                      </a:r>
                    </a:p>
                  </a:txBody>
                  <a:tcPr/>
                </a:tc>
                <a:tc>
                  <a:txBody>
                    <a:bodyPr/>
                    <a:lstStyle/>
                    <a:p>
                      <a:pPr algn="ctr"/>
                      <a:r>
                        <a:rPr lang="en-US" dirty="0">
                          <a:solidFill>
                            <a:sysClr val="windowText" lastClr="000000"/>
                          </a:solidFill>
                        </a:rPr>
                        <a:t>1/</a:t>
                      </a:r>
                    </a:p>
                    <a:p>
                      <a:pPr algn="ctr"/>
                      <a:r>
                        <a:rPr lang="en-US" dirty="0">
                          <a:solidFill>
                            <a:sysClr val="windowText" lastClr="000000"/>
                          </a:solidFill>
                        </a:rPr>
                        <a:t>”Volume” per point</a:t>
                      </a:r>
                    </a:p>
                  </a:txBody>
                  <a:tcPr/>
                </a:tc>
                <a:tc>
                  <a:txBody>
                    <a:bodyPr/>
                    <a:lstStyle/>
                    <a:p>
                      <a:pPr algn="ctr"/>
                      <a:r>
                        <a:rPr lang="en-US" dirty="0">
                          <a:solidFill>
                            <a:sysClr val="windowText" lastClr="000000"/>
                          </a:solidFill>
                        </a:rPr>
                        <a:t>Number of points</a:t>
                      </a:r>
                    </a:p>
                  </a:txBody>
                  <a:tcPr/>
                </a:tc>
                <a:extLst>
                  <a:ext uri="{0D108BD9-81ED-4DB2-BD59-A6C34878D82A}">
                    <a16:rowId xmlns:a16="http://schemas.microsoft.com/office/drawing/2014/main" val="3680797570"/>
                  </a:ext>
                </a:extLst>
              </a:tr>
              <a:tr h="370840">
                <a:tc>
                  <a:txBody>
                    <a:bodyPr/>
                    <a:lstStyle/>
                    <a:p>
                      <a:r>
                        <a:rPr lang="en-US" dirty="0">
                          <a:solidFill>
                            <a:sysClr val="windowText" lastClr="000000"/>
                          </a:solidFill>
                        </a:rPr>
                        <a:t>1D</a:t>
                      </a:r>
                    </a:p>
                  </a:txBody>
                  <a:tcPr/>
                </a:tc>
                <a:tc>
                  <a:txBody>
                    <a:bodyPr/>
                    <a:lstStyle/>
                    <a:p>
                      <a:pPr algn="ctr"/>
                      <a:r>
                        <a:rPr lang="en-US" dirty="0">
                          <a:solidFill>
                            <a:sysClr val="windowText" lastClr="000000"/>
                          </a:solidFill>
                        </a:rPr>
                        <a:t>k</a:t>
                      </a:r>
                    </a:p>
                  </a:txBody>
                  <a:tcPr/>
                </a:tc>
                <a:tc>
                  <a:txBody>
                    <a:bodyPr/>
                    <a:lstStyle/>
                    <a:p>
                      <a:pPr algn="ctr"/>
                      <a:r>
                        <a:rPr lang="en-US" dirty="0">
                          <a:solidFill>
                            <a:sysClr val="windowText" lastClr="000000"/>
                          </a:solidFill>
                        </a:rPr>
                        <a:t>a/2</a:t>
                      </a:r>
                      <a:r>
                        <a:rPr lang="en-US" dirty="0">
                          <a:solidFill>
                            <a:sysClr val="windowText" lastClr="000000"/>
                          </a:solidFill>
                          <a:sym typeface="Symbol" panose="05050102010706020507" pitchFamily="18" charset="2"/>
                        </a:rPr>
                        <a:t></a:t>
                      </a:r>
                      <a:endParaRPr lang="en-US" dirty="0">
                        <a:solidFill>
                          <a:sysClr val="windowText" lastClr="000000"/>
                        </a:solidFill>
                      </a:endParaRPr>
                    </a:p>
                  </a:txBody>
                  <a:tcPr/>
                </a:tc>
                <a:tc>
                  <a:txBody>
                    <a:bodyPr/>
                    <a:lstStyle/>
                    <a:p>
                      <a:pPr algn="ctr"/>
                      <a:r>
                        <a:rPr lang="en-US" dirty="0" err="1">
                          <a:solidFill>
                            <a:sysClr val="windowText" lastClr="000000"/>
                          </a:solidFill>
                        </a:rPr>
                        <a:t>ak</a:t>
                      </a:r>
                      <a:r>
                        <a:rPr lang="en-US" dirty="0">
                          <a:solidFill>
                            <a:sysClr val="windowText" lastClr="000000"/>
                          </a:solidFill>
                        </a:rPr>
                        <a:t>/2</a:t>
                      </a:r>
                      <a:r>
                        <a:rPr lang="en-US" dirty="0">
                          <a:solidFill>
                            <a:sysClr val="windowText" lastClr="000000"/>
                          </a:solidFill>
                          <a:sym typeface="Symbol" panose="05050102010706020507" pitchFamily="18" charset="2"/>
                        </a:rPr>
                        <a:t></a:t>
                      </a:r>
                      <a:endParaRPr lang="en-US" dirty="0">
                        <a:solidFill>
                          <a:sysClr val="windowText" lastClr="000000"/>
                        </a:solidFill>
                      </a:endParaRPr>
                    </a:p>
                  </a:txBody>
                  <a:tcPr/>
                </a:tc>
                <a:extLst>
                  <a:ext uri="{0D108BD9-81ED-4DB2-BD59-A6C34878D82A}">
                    <a16:rowId xmlns:a16="http://schemas.microsoft.com/office/drawing/2014/main" val="1488903941"/>
                  </a:ext>
                </a:extLst>
              </a:tr>
              <a:tr h="370840">
                <a:tc>
                  <a:txBody>
                    <a:bodyPr/>
                    <a:lstStyle/>
                    <a:p>
                      <a:r>
                        <a:rPr lang="en-US" dirty="0">
                          <a:solidFill>
                            <a:sysClr val="windowText" lastClr="000000"/>
                          </a:solidFill>
                        </a:rPr>
                        <a:t>2D</a:t>
                      </a:r>
                    </a:p>
                  </a:txBody>
                  <a:tcPr/>
                </a:tc>
                <a:tc>
                  <a:txBody>
                    <a:bodyPr/>
                    <a:lstStyle/>
                    <a:p>
                      <a:pPr algn="ctr"/>
                      <a:r>
                        <a:rPr lang="en-US" dirty="0">
                          <a:solidFill>
                            <a:sysClr val="windowText" lastClr="000000"/>
                          </a:solidFill>
                          <a:sym typeface="Symbol" panose="05050102010706020507" pitchFamily="18" charset="2"/>
                        </a:rPr>
                        <a:t> k</a:t>
                      </a:r>
                      <a:r>
                        <a:rPr lang="en-US" baseline="30000" dirty="0">
                          <a:solidFill>
                            <a:sysClr val="windowText" lastClr="000000"/>
                          </a:solidFill>
                          <a:sym typeface="Symbol" panose="05050102010706020507" pitchFamily="18" charset="2"/>
                        </a:rPr>
                        <a:t>2</a:t>
                      </a:r>
                      <a:endParaRPr lang="en-US" baseline="30000" dirty="0">
                        <a:solidFill>
                          <a:sysClr val="windowText" lastClr="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(a/2</a:t>
                      </a:r>
                      <a:r>
                        <a:rPr lang="en-US" dirty="0">
                          <a:solidFill>
                            <a:sysClr val="windowText" lastClr="000000"/>
                          </a:solidFill>
                          <a:sym typeface="Symbol" panose="05050102010706020507" pitchFamily="18" charset="2"/>
                        </a:rPr>
                        <a:t>)</a:t>
                      </a:r>
                      <a:r>
                        <a:rPr lang="en-US" baseline="30000" dirty="0">
                          <a:solidFill>
                            <a:sysClr val="windowText" lastClr="000000"/>
                          </a:solidFill>
                          <a:sym typeface="Symbol" panose="05050102010706020507" pitchFamily="18" charset="2"/>
                        </a:rPr>
                        <a:t>2</a:t>
                      </a:r>
                      <a:endParaRPr lang="en-US" baseline="30000" dirty="0">
                        <a:solidFill>
                          <a:sysClr val="windowText" lastClr="000000"/>
                        </a:solidFill>
                      </a:endParaRPr>
                    </a:p>
                  </a:txBody>
                  <a:tcPr/>
                </a:tc>
                <a:tc>
                  <a:txBody>
                    <a:bodyPr/>
                    <a:lstStyle/>
                    <a:p>
                      <a:pPr algn="ctr"/>
                      <a:r>
                        <a:rPr lang="en-US" dirty="0">
                          <a:solidFill>
                            <a:sysClr val="windowText" lastClr="000000"/>
                          </a:solidFill>
                        </a:rPr>
                        <a:t>a</a:t>
                      </a:r>
                      <a:r>
                        <a:rPr lang="en-US" baseline="30000" dirty="0">
                          <a:solidFill>
                            <a:sysClr val="windowText" lastClr="000000"/>
                          </a:solidFill>
                        </a:rPr>
                        <a:t>2</a:t>
                      </a:r>
                      <a:r>
                        <a:rPr lang="en-US" dirty="0">
                          <a:solidFill>
                            <a:sysClr val="windowText" lastClr="000000"/>
                          </a:solidFill>
                        </a:rPr>
                        <a:t>k</a:t>
                      </a:r>
                      <a:r>
                        <a:rPr lang="en-US" baseline="30000" dirty="0">
                          <a:solidFill>
                            <a:sysClr val="windowText" lastClr="000000"/>
                          </a:solidFill>
                        </a:rPr>
                        <a:t>2</a:t>
                      </a:r>
                      <a:r>
                        <a:rPr lang="en-US" dirty="0">
                          <a:solidFill>
                            <a:sysClr val="windowText" lastClr="000000"/>
                          </a:solidFill>
                        </a:rPr>
                        <a:t>/4</a:t>
                      </a:r>
                      <a:r>
                        <a:rPr lang="en-US" dirty="0">
                          <a:solidFill>
                            <a:sysClr val="windowText" lastClr="000000"/>
                          </a:solidFill>
                          <a:sym typeface="Symbol" panose="05050102010706020507" pitchFamily="18" charset="2"/>
                        </a:rPr>
                        <a:t></a:t>
                      </a:r>
                      <a:endParaRPr lang="en-US" dirty="0">
                        <a:solidFill>
                          <a:sysClr val="windowText" lastClr="000000"/>
                        </a:solidFill>
                      </a:endParaRPr>
                    </a:p>
                  </a:txBody>
                  <a:tcPr/>
                </a:tc>
                <a:extLst>
                  <a:ext uri="{0D108BD9-81ED-4DB2-BD59-A6C34878D82A}">
                    <a16:rowId xmlns:a16="http://schemas.microsoft.com/office/drawing/2014/main" val="3646544685"/>
                  </a:ext>
                </a:extLst>
              </a:tr>
              <a:tr h="370840">
                <a:tc>
                  <a:txBody>
                    <a:bodyPr/>
                    <a:lstStyle/>
                    <a:p>
                      <a:r>
                        <a:rPr lang="en-US" dirty="0">
                          <a:solidFill>
                            <a:sysClr val="windowText" lastClr="000000"/>
                          </a:solidFill>
                        </a:rPr>
                        <a:t>3D</a:t>
                      </a:r>
                    </a:p>
                  </a:txBody>
                  <a:tcPr/>
                </a:tc>
                <a:tc>
                  <a:txBody>
                    <a:bodyPr/>
                    <a:lstStyle/>
                    <a:p>
                      <a:pPr algn="ctr"/>
                      <a:r>
                        <a:rPr lang="en-US" dirty="0">
                          <a:solidFill>
                            <a:sysClr val="windowText" lastClr="000000"/>
                          </a:solidFill>
                        </a:rPr>
                        <a:t>4</a:t>
                      </a:r>
                      <a:r>
                        <a:rPr lang="en-US" dirty="0">
                          <a:solidFill>
                            <a:sysClr val="windowText" lastClr="000000"/>
                          </a:solidFill>
                          <a:sym typeface="Symbol" panose="05050102010706020507" pitchFamily="18" charset="2"/>
                        </a:rPr>
                        <a:t>k</a:t>
                      </a:r>
                      <a:r>
                        <a:rPr lang="en-US" baseline="30000" dirty="0">
                          <a:solidFill>
                            <a:sysClr val="windowText" lastClr="000000"/>
                          </a:solidFill>
                          <a:sym typeface="Symbol" panose="05050102010706020507" pitchFamily="18" charset="2"/>
                        </a:rPr>
                        <a:t>3</a:t>
                      </a:r>
                      <a:r>
                        <a:rPr lang="en-US" dirty="0">
                          <a:solidFill>
                            <a:sysClr val="windowText" lastClr="000000"/>
                          </a:solidFill>
                          <a:sym typeface="Symbol" panose="05050102010706020507" pitchFamily="18" charset="2"/>
                        </a:rPr>
                        <a:t>/3</a:t>
                      </a:r>
                      <a:endParaRPr lang="en-US" dirty="0">
                        <a:solidFill>
                          <a:sysClr val="windowText" lastClr="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(a/2</a:t>
                      </a:r>
                      <a:r>
                        <a:rPr lang="en-US" dirty="0">
                          <a:solidFill>
                            <a:sysClr val="windowText" lastClr="000000"/>
                          </a:solidFill>
                          <a:sym typeface="Symbol" panose="05050102010706020507" pitchFamily="18" charset="2"/>
                        </a:rPr>
                        <a:t>)</a:t>
                      </a:r>
                      <a:r>
                        <a:rPr lang="en-US" baseline="30000" dirty="0">
                          <a:solidFill>
                            <a:sysClr val="windowText" lastClr="000000"/>
                          </a:solidFill>
                          <a:sym typeface="Symbol" panose="05050102010706020507" pitchFamily="18" charset="2"/>
                        </a:rPr>
                        <a:t>3</a:t>
                      </a:r>
                      <a:endParaRPr lang="en-US" baseline="30000" dirty="0">
                        <a:solidFill>
                          <a:sysClr val="windowText" lastClr="000000"/>
                        </a:solidFill>
                      </a:endParaRPr>
                    </a:p>
                  </a:txBody>
                  <a:tcPr/>
                </a:tc>
                <a:tc>
                  <a:txBody>
                    <a:bodyPr/>
                    <a:lstStyle/>
                    <a:p>
                      <a:pPr algn="ctr"/>
                      <a:r>
                        <a:rPr lang="en-US" dirty="0">
                          <a:solidFill>
                            <a:sysClr val="windowText" lastClr="000000"/>
                          </a:solidFill>
                        </a:rPr>
                        <a:t>a</a:t>
                      </a:r>
                      <a:r>
                        <a:rPr lang="en-US" baseline="30000" dirty="0">
                          <a:solidFill>
                            <a:sysClr val="windowText" lastClr="000000"/>
                          </a:solidFill>
                        </a:rPr>
                        <a:t>3</a:t>
                      </a:r>
                      <a:r>
                        <a:rPr lang="en-US" dirty="0">
                          <a:solidFill>
                            <a:sysClr val="windowText" lastClr="000000"/>
                          </a:solidFill>
                        </a:rPr>
                        <a:t>k</a:t>
                      </a:r>
                      <a:r>
                        <a:rPr lang="en-US" baseline="30000" dirty="0">
                          <a:solidFill>
                            <a:sysClr val="windowText" lastClr="000000"/>
                          </a:solidFill>
                        </a:rPr>
                        <a:t>3</a:t>
                      </a:r>
                      <a:r>
                        <a:rPr lang="en-US" dirty="0">
                          <a:solidFill>
                            <a:sysClr val="windowText" lastClr="000000"/>
                          </a:solidFill>
                        </a:rPr>
                        <a:t>/6</a:t>
                      </a:r>
                      <a:r>
                        <a:rPr lang="en-US" dirty="0">
                          <a:solidFill>
                            <a:sysClr val="windowText" lastClr="000000"/>
                          </a:solidFill>
                          <a:sym typeface="Symbol" panose="05050102010706020507" pitchFamily="18" charset="2"/>
                        </a:rPr>
                        <a:t></a:t>
                      </a:r>
                      <a:r>
                        <a:rPr lang="en-US" baseline="30000" dirty="0">
                          <a:solidFill>
                            <a:sysClr val="windowText" lastClr="000000"/>
                          </a:solidFill>
                          <a:sym typeface="Symbol" panose="05050102010706020507" pitchFamily="18" charset="2"/>
                        </a:rPr>
                        <a:t>2</a:t>
                      </a:r>
                      <a:endParaRPr lang="en-US" baseline="30000" dirty="0">
                        <a:solidFill>
                          <a:sysClr val="windowText" lastClr="000000"/>
                        </a:solidFill>
                      </a:endParaRPr>
                    </a:p>
                  </a:txBody>
                  <a:tcPr/>
                </a:tc>
                <a:extLst>
                  <a:ext uri="{0D108BD9-81ED-4DB2-BD59-A6C34878D82A}">
                    <a16:rowId xmlns:a16="http://schemas.microsoft.com/office/drawing/2014/main" val="1162453508"/>
                  </a:ext>
                </a:extLst>
              </a:tr>
            </a:tbl>
          </a:graphicData>
        </a:graphic>
      </p:graphicFrame>
      <p:sp>
        <p:nvSpPr>
          <p:cNvPr id="7" name="TextBox 6">
            <a:extLst>
              <a:ext uri="{FF2B5EF4-FFF2-40B4-BE49-F238E27FC236}">
                <a16:creationId xmlns:a16="http://schemas.microsoft.com/office/drawing/2014/main" id="{3FFBDA9B-E417-3221-ED00-B8EA71AB80BA}"/>
              </a:ext>
            </a:extLst>
          </p:cNvPr>
          <p:cNvSpPr txBox="1"/>
          <p:nvPr/>
        </p:nvSpPr>
        <p:spPr>
          <a:xfrm>
            <a:off x="827584" y="5661248"/>
            <a:ext cx="7704856" cy="1200329"/>
          </a:xfrm>
          <a:prstGeom prst="rect">
            <a:avLst/>
          </a:prstGeom>
          <a:noFill/>
        </p:spPr>
        <p:txBody>
          <a:bodyPr wrap="square" rtlCol="0">
            <a:spAutoFit/>
          </a:bodyPr>
          <a:lstStyle/>
          <a:p>
            <a:r>
              <a:rPr lang="en-US" dirty="0"/>
              <a:t>Note: There are other ways to define this approach. That other way can involve factor of two differences, but those are fixed by doing something else another way later. Recall, this approach allows k to be negative. Some restrict it to be positive. </a:t>
            </a:r>
          </a:p>
        </p:txBody>
      </p:sp>
    </p:spTree>
    <p:extLst>
      <p:ext uri="{BB962C8B-B14F-4D97-AF65-F5344CB8AC3E}">
        <p14:creationId xmlns:p14="http://schemas.microsoft.com/office/powerpoint/2010/main" val="1502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4375" y="836613"/>
            <a:ext cx="5429250" cy="533400"/>
          </a:xfrm>
        </p:spPr>
        <p:txBody>
          <a:bodyPr/>
          <a:lstStyle/>
          <a:p>
            <a:pPr algn="ctr"/>
            <a:r>
              <a:rPr lang="en-US" sz="2800" b="1" dirty="0">
                <a:solidFill>
                  <a:schemeClr val="tx1"/>
                </a:solidFill>
              </a:rPr>
              <a:t>Electron </a:t>
            </a:r>
            <a:r>
              <a:rPr lang="en-US" sz="2800" b="1" dirty="0" err="1">
                <a:solidFill>
                  <a:schemeClr val="tx1"/>
                </a:solidFill>
              </a:rPr>
              <a:t>Wavefunctions</a:t>
            </a:r>
            <a:r>
              <a:rPr lang="en-US" sz="2800" b="1" dirty="0">
                <a:solidFill>
                  <a:schemeClr val="tx1"/>
                </a:solidFill>
              </a:rPr>
              <a:t> in a Periodic Potential</a:t>
            </a:r>
            <a:br>
              <a:rPr lang="en-US" sz="2800" b="1" dirty="0">
                <a:solidFill>
                  <a:schemeClr val="tx1"/>
                </a:solidFill>
              </a:rPr>
            </a:br>
            <a:r>
              <a:rPr lang="en-GB" sz="2400" dirty="0"/>
              <a:t>(Another way to understand the energy gap)</a:t>
            </a:r>
            <a:endParaRPr lang="en-US" sz="2400" b="1" dirty="0">
              <a:solidFill>
                <a:schemeClr val="tx1"/>
              </a:solidFill>
            </a:endParaRPr>
          </a:p>
        </p:txBody>
      </p:sp>
      <p:sp>
        <p:nvSpPr>
          <p:cNvPr id="36867" name="Text Box 3"/>
          <p:cNvSpPr txBox="1">
            <a:spLocks noChangeArrowheads="1"/>
          </p:cNvSpPr>
          <p:nvPr/>
        </p:nvSpPr>
        <p:spPr bwMode="auto">
          <a:xfrm>
            <a:off x="381000" y="166211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Consider the following cases:</a:t>
            </a:r>
          </a:p>
        </p:txBody>
      </p:sp>
      <p:graphicFrame>
        <p:nvGraphicFramePr>
          <p:cNvPr id="90145" name="Object 2"/>
          <p:cNvGraphicFramePr>
            <a:graphicFrameLocks noChangeAspect="1"/>
          </p:cNvGraphicFramePr>
          <p:nvPr/>
        </p:nvGraphicFramePr>
        <p:xfrm>
          <a:off x="531813" y="2195513"/>
          <a:ext cx="711200" cy="355600"/>
        </p:xfrm>
        <a:graphic>
          <a:graphicData uri="http://schemas.openxmlformats.org/presentationml/2006/ole">
            <mc:AlternateContent xmlns:mc="http://schemas.openxmlformats.org/markup-compatibility/2006">
              <mc:Choice xmlns:v="urn:schemas-microsoft-com:vml" Requires="v">
                <p:oleObj name="Equation" r:id="rId2" imgW="431640" imgH="215640" progId="Equation.3">
                  <p:embed/>
                </p:oleObj>
              </mc:Choice>
              <mc:Fallback>
                <p:oleObj name="Equation" r:id="rId2" imgW="431640" imgH="215640" progId="Equation.3">
                  <p:embed/>
                  <p:pic>
                    <p:nvPicPr>
                      <p:cNvPr id="90145" name="Object 2"/>
                      <p:cNvPicPr>
                        <a:picLocks noChangeAspect="1" noChangeArrowheads="1"/>
                      </p:cNvPicPr>
                      <p:nvPr/>
                    </p:nvPicPr>
                    <p:blipFill>
                      <a:blip r:embed="rId3"/>
                      <a:srcRect/>
                      <a:stretch>
                        <a:fillRect/>
                      </a:stretch>
                    </p:blipFill>
                    <p:spPr bwMode="auto">
                      <a:xfrm>
                        <a:off x="531813" y="2195513"/>
                        <a:ext cx="711200" cy="355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6" name="Object 3"/>
          <p:cNvGraphicFramePr>
            <a:graphicFrameLocks noChangeAspect="1"/>
          </p:cNvGraphicFramePr>
          <p:nvPr/>
        </p:nvGraphicFramePr>
        <p:xfrm>
          <a:off x="4859338" y="1928813"/>
          <a:ext cx="1335087" cy="376237"/>
        </p:xfrm>
        <a:graphic>
          <a:graphicData uri="http://schemas.openxmlformats.org/presentationml/2006/ole">
            <mc:AlternateContent xmlns:mc="http://schemas.openxmlformats.org/markup-compatibility/2006">
              <mc:Choice xmlns:v="urn:schemas-microsoft-com:vml" Requires="v">
                <p:oleObj name="Equation" r:id="rId4" imgW="812447" imgH="228501" progId="Equation.3">
                  <p:embed/>
                </p:oleObj>
              </mc:Choice>
              <mc:Fallback>
                <p:oleObj name="Equation" r:id="rId4" imgW="812447" imgH="228501" progId="Equation.3">
                  <p:embed/>
                  <p:pic>
                    <p:nvPicPr>
                      <p:cNvPr id="90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928813"/>
                        <a:ext cx="1335087" cy="37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7" name="Object 4"/>
          <p:cNvGraphicFramePr>
            <a:graphicFrameLocks noChangeAspect="1"/>
          </p:cNvGraphicFramePr>
          <p:nvPr/>
        </p:nvGraphicFramePr>
        <p:xfrm>
          <a:off x="4949825" y="2286000"/>
          <a:ext cx="1023938" cy="690563"/>
        </p:xfrm>
        <a:graphic>
          <a:graphicData uri="http://schemas.openxmlformats.org/presentationml/2006/ole">
            <mc:AlternateContent xmlns:mc="http://schemas.openxmlformats.org/markup-compatibility/2006">
              <mc:Choice xmlns:v="urn:schemas-microsoft-com:vml" Requires="v">
                <p:oleObj name="Equation" r:id="rId6" imgW="622030" imgH="418918" progId="Equation.3">
                  <p:embed/>
                </p:oleObj>
              </mc:Choice>
              <mc:Fallback>
                <p:oleObj name="Equation" r:id="rId6" imgW="622030" imgH="418918" progId="Equation.3">
                  <p:embed/>
                  <p:pic>
                    <p:nvPicPr>
                      <p:cNvPr id="9014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825" y="2286000"/>
                        <a:ext cx="1023938" cy="690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49" name="Text Box 37"/>
          <p:cNvSpPr txBox="1">
            <a:spLocks noChangeArrowheads="1"/>
          </p:cNvSpPr>
          <p:nvPr/>
        </p:nvSpPr>
        <p:spPr bwMode="auto">
          <a:xfrm>
            <a:off x="1371600" y="20431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Wavefunctions are plane waves and energy bands are parabolic:</a:t>
            </a:r>
          </a:p>
        </p:txBody>
      </p:sp>
      <p:pic>
        <p:nvPicPr>
          <p:cNvPr id="3687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5500" y="0"/>
            <a:ext cx="3238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2"/>
          <p:cNvSpPr txBox="1">
            <a:spLocks noChangeArrowheads="1"/>
          </p:cNvSpPr>
          <p:nvPr/>
        </p:nvSpPr>
        <p:spPr bwMode="auto">
          <a:xfrm>
            <a:off x="6151563" y="2357438"/>
            <a:ext cx="2563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t>
            </a:r>
            <a:r>
              <a:rPr lang="en-GB" sz="1800">
                <a:sym typeface="Symbol" panose="05050102010706020507" pitchFamily="18" charset="2"/>
              </a:rPr>
              <a:t></a:t>
            </a:r>
            <a:r>
              <a:rPr lang="en-GB" sz="1800"/>
              <a:t>/a		  </a:t>
            </a:r>
            <a:r>
              <a:rPr lang="en-GB" sz="1800">
                <a:sym typeface="Symbol" panose="05050102010706020507" pitchFamily="18" charset="2"/>
              </a:rPr>
              <a:t></a:t>
            </a:r>
            <a:r>
              <a:rPr lang="en-GB" sz="1800"/>
              <a:t>/a</a:t>
            </a:r>
          </a:p>
        </p:txBody>
      </p:sp>
      <p:grpSp>
        <p:nvGrpSpPr>
          <p:cNvPr id="36876" name="Group 89"/>
          <p:cNvGrpSpPr>
            <a:grpSpLocks/>
          </p:cNvGrpSpPr>
          <p:nvPr/>
        </p:nvGrpSpPr>
        <p:grpSpPr bwMode="auto">
          <a:xfrm>
            <a:off x="2601913" y="4152900"/>
            <a:ext cx="4832350" cy="2528888"/>
            <a:chOff x="240" y="1107"/>
            <a:chExt cx="3044" cy="1593"/>
          </a:xfrm>
        </p:grpSpPr>
        <p:grpSp>
          <p:nvGrpSpPr>
            <p:cNvPr id="36877" name="Group 80"/>
            <p:cNvGrpSpPr>
              <a:grpSpLocks/>
            </p:cNvGrpSpPr>
            <p:nvPr/>
          </p:nvGrpSpPr>
          <p:grpSpPr bwMode="auto">
            <a:xfrm>
              <a:off x="240" y="1107"/>
              <a:ext cx="3044" cy="1593"/>
              <a:chOff x="240" y="1107"/>
              <a:chExt cx="3044" cy="1593"/>
            </a:xfrm>
          </p:grpSpPr>
          <p:grpSp>
            <p:nvGrpSpPr>
              <p:cNvPr id="36879" name="Group 78"/>
              <p:cNvGrpSpPr>
                <a:grpSpLocks/>
              </p:cNvGrpSpPr>
              <p:nvPr/>
            </p:nvGrpSpPr>
            <p:grpSpPr bwMode="auto">
              <a:xfrm>
                <a:off x="240" y="1107"/>
                <a:ext cx="3044" cy="1593"/>
                <a:chOff x="240" y="1107"/>
                <a:chExt cx="3044" cy="1593"/>
              </a:xfrm>
            </p:grpSpPr>
            <p:sp>
              <p:nvSpPr>
                <p:cNvPr id="36881" name="Line 42"/>
                <p:cNvSpPr>
                  <a:spLocks noChangeShapeType="1"/>
                </p:cNvSpPr>
                <p:nvPr/>
              </p:nvSpPr>
              <p:spPr bwMode="auto">
                <a:xfrm flipV="1">
                  <a:off x="624" y="1200"/>
                  <a:ext cx="0" cy="100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2" name="Text Box 43"/>
                <p:cNvSpPr txBox="1">
                  <a:spLocks noChangeArrowheads="1"/>
                </p:cNvSpPr>
                <p:nvPr/>
              </p:nvSpPr>
              <p:spPr bwMode="auto">
                <a:xfrm>
                  <a:off x="624" y="1107"/>
                  <a:ext cx="2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U</a:t>
                  </a:r>
                </a:p>
              </p:txBody>
            </p:sp>
            <p:sp>
              <p:nvSpPr>
                <p:cNvPr id="36883" name="Text Box 44"/>
                <p:cNvSpPr txBox="1">
                  <a:spLocks noChangeArrowheads="1"/>
                </p:cNvSpPr>
                <p:nvPr/>
              </p:nvSpPr>
              <p:spPr bwMode="auto">
                <a:xfrm>
                  <a:off x="3072" y="2016"/>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x</a:t>
                  </a:r>
                </a:p>
              </p:txBody>
            </p:sp>
            <p:sp>
              <p:nvSpPr>
                <p:cNvPr id="36884" name="Line 45"/>
                <p:cNvSpPr>
                  <a:spLocks noChangeShapeType="1"/>
                </p:cNvSpPr>
                <p:nvPr/>
              </p:nvSpPr>
              <p:spPr bwMode="auto">
                <a:xfrm flipV="1">
                  <a:off x="288" y="2208"/>
                  <a:ext cx="2736"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5" name="Oval 46"/>
                <p:cNvSpPr>
                  <a:spLocks noChangeArrowheads="1"/>
                </p:cNvSpPr>
                <p:nvPr/>
              </p:nvSpPr>
              <p:spPr bwMode="auto">
                <a:xfrm>
                  <a:off x="768"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6" name="Oval 47"/>
                <p:cNvSpPr>
                  <a:spLocks noChangeArrowheads="1"/>
                </p:cNvSpPr>
                <p:nvPr/>
              </p:nvSpPr>
              <p:spPr bwMode="auto">
                <a:xfrm>
                  <a:off x="240"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7" name="Oval 48"/>
                <p:cNvSpPr>
                  <a:spLocks noChangeArrowheads="1"/>
                </p:cNvSpPr>
                <p:nvPr/>
              </p:nvSpPr>
              <p:spPr bwMode="auto">
                <a:xfrm>
                  <a:off x="1296"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8" name="Oval 49"/>
                <p:cNvSpPr>
                  <a:spLocks noChangeArrowheads="1"/>
                </p:cNvSpPr>
                <p:nvPr/>
              </p:nvSpPr>
              <p:spPr bwMode="auto">
                <a:xfrm>
                  <a:off x="2352"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9" name="Oval 50"/>
                <p:cNvSpPr>
                  <a:spLocks noChangeArrowheads="1"/>
                </p:cNvSpPr>
                <p:nvPr/>
              </p:nvSpPr>
              <p:spPr bwMode="auto">
                <a:xfrm>
                  <a:off x="1824"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90" name="Line 52"/>
                <p:cNvSpPr>
                  <a:spLocks noChangeShapeType="1"/>
                </p:cNvSpPr>
                <p:nvPr/>
              </p:nvSpPr>
              <p:spPr bwMode="auto">
                <a:xfrm flipV="1">
                  <a:off x="480"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53"/>
                <p:cNvSpPr>
                  <a:spLocks noChangeShapeType="1"/>
                </p:cNvSpPr>
                <p:nvPr/>
              </p:nvSpPr>
              <p:spPr bwMode="auto">
                <a:xfrm flipV="1">
                  <a:off x="624"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Line 54"/>
                <p:cNvSpPr>
                  <a:spLocks noChangeShapeType="1"/>
                </p:cNvSpPr>
                <p:nvPr/>
              </p:nvSpPr>
              <p:spPr bwMode="auto">
                <a:xfrm flipV="1">
                  <a:off x="1008"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Line 55"/>
                <p:cNvSpPr>
                  <a:spLocks noChangeShapeType="1"/>
                </p:cNvSpPr>
                <p:nvPr/>
              </p:nvSpPr>
              <p:spPr bwMode="auto">
                <a:xfrm flipV="1">
                  <a:off x="480"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4" name="Line 56"/>
                <p:cNvSpPr>
                  <a:spLocks noChangeShapeType="1"/>
                </p:cNvSpPr>
                <p:nvPr/>
              </p:nvSpPr>
              <p:spPr bwMode="auto">
                <a:xfrm flipV="1">
                  <a:off x="1008"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5" name="Line 57"/>
                <p:cNvSpPr>
                  <a:spLocks noChangeShapeType="1"/>
                </p:cNvSpPr>
                <p:nvPr/>
              </p:nvSpPr>
              <p:spPr bwMode="auto">
                <a:xfrm flipV="1">
                  <a:off x="1152"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6" name="Line 58"/>
                <p:cNvSpPr>
                  <a:spLocks noChangeShapeType="1"/>
                </p:cNvSpPr>
                <p:nvPr/>
              </p:nvSpPr>
              <p:spPr bwMode="auto">
                <a:xfrm flipV="1">
                  <a:off x="624"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7" name="Line 59"/>
                <p:cNvSpPr>
                  <a:spLocks noChangeShapeType="1"/>
                </p:cNvSpPr>
                <p:nvPr/>
              </p:nvSpPr>
              <p:spPr bwMode="auto">
                <a:xfrm flipV="1">
                  <a:off x="1536"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8" name="Line 60"/>
                <p:cNvSpPr>
                  <a:spLocks noChangeShapeType="1"/>
                </p:cNvSpPr>
                <p:nvPr/>
              </p:nvSpPr>
              <p:spPr bwMode="auto">
                <a:xfrm flipV="1">
                  <a:off x="1536"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9" name="Line 61"/>
                <p:cNvSpPr>
                  <a:spLocks noChangeShapeType="1"/>
                </p:cNvSpPr>
                <p:nvPr/>
              </p:nvSpPr>
              <p:spPr bwMode="auto">
                <a:xfrm flipV="1">
                  <a:off x="1680"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0" name="Line 62"/>
                <p:cNvSpPr>
                  <a:spLocks noChangeShapeType="1"/>
                </p:cNvSpPr>
                <p:nvPr/>
              </p:nvSpPr>
              <p:spPr bwMode="auto">
                <a:xfrm flipV="1">
                  <a:off x="1152"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Line 63"/>
                <p:cNvSpPr>
                  <a:spLocks noChangeShapeType="1"/>
                </p:cNvSpPr>
                <p:nvPr/>
              </p:nvSpPr>
              <p:spPr bwMode="auto">
                <a:xfrm flipV="1">
                  <a:off x="2064"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2" name="Line 64"/>
                <p:cNvSpPr>
                  <a:spLocks noChangeShapeType="1"/>
                </p:cNvSpPr>
                <p:nvPr/>
              </p:nvSpPr>
              <p:spPr bwMode="auto">
                <a:xfrm flipV="1">
                  <a:off x="2064"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Line 65"/>
                <p:cNvSpPr>
                  <a:spLocks noChangeShapeType="1"/>
                </p:cNvSpPr>
                <p:nvPr/>
              </p:nvSpPr>
              <p:spPr bwMode="auto">
                <a:xfrm flipV="1">
                  <a:off x="2208"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4" name="Line 66"/>
                <p:cNvSpPr>
                  <a:spLocks noChangeShapeType="1"/>
                </p:cNvSpPr>
                <p:nvPr/>
              </p:nvSpPr>
              <p:spPr bwMode="auto">
                <a:xfrm flipV="1">
                  <a:off x="1680"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5" name="Line 67"/>
                <p:cNvSpPr>
                  <a:spLocks noChangeShapeType="1"/>
                </p:cNvSpPr>
                <p:nvPr/>
              </p:nvSpPr>
              <p:spPr bwMode="auto">
                <a:xfrm flipV="1">
                  <a:off x="2592"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6" name="Line 68"/>
                <p:cNvSpPr>
                  <a:spLocks noChangeShapeType="1"/>
                </p:cNvSpPr>
                <p:nvPr/>
              </p:nvSpPr>
              <p:spPr bwMode="auto">
                <a:xfrm flipV="1">
                  <a:off x="2592"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7" name="Line 69"/>
                <p:cNvSpPr>
                  <a:spLocks noChangeShapeType="1"/>
                </p:cNvSpPr>
                <p:nvPr/>
              </p:nvSpPr>
              <p:spPr bwMode="auto">
                <a:xfrm flipV="1">
                  <a:off x="2736"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Line 70"/>
                <p:cNvSpPr>
                  <a:spLocks noChangeShapeType="1"/>
                </p:cNvSpPr>
                <p:nvPr/>
              </p:nvSpPr>
              <p:spPr bwMode="auto">
                <a:xfrm flipV="1">
                  <a:off x="2208"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9" name="Text Box 71"/>
                <p:cNvSpPr txBox="1">
                  <a:spLocks noChangeArrowheads="1"/>
                </p:cNvSpPr>
                <p:nvPr/>
              </p:nvSpPr>
              <p:spPr bwMode="auto">
                <a:xfrm>
                  <a:off x="528" y="2195"/>
                  <a:ext cx="2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0</a:t>
                  </a:r>
                </a:p>
              </p:txBody>
            </p:sp>
            <p:sp>
              <p:nvSpPr>
                <p:cNvPr id="36910" name="Text Box 72"/>
                <p:cNvSpPr txBox="1">
                  <a:spLocks noChangeArrowheads="1"/>
                </p:cNvSpPr>
                <p:nvPr/>
              </p:nvSpPr>
              <p:spPr bwMode="auto">
                <a:xfrm>
                  <a:off x="864" y="2195"/>
                  <a:ext cx="21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a</a:t>
                  </a:r>
                </a:p>
              </p:txBody>
            </p:sp>
            <p:sp>
              <p:nvSpPr>
                <p:cNvPr id="36911" name="Text Box 73"/>
                <p:cNvSpPr txBox="1">
                  <a:spLocks noChangeArrowheads="1"/>
                </p:cNvSpPr>
                <p:nvPr/>
              </p:nvSpPr>
              <p:spPr bwMode="auto">
                <a:xfrm>
                  <a:off x="1008" y="2256"/>
                  <a:ext cx="4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a+b</a:t>
                  </a:r>
                </a:p>
              </p:txBody>
            </p:sp>
            <p:sp>
              <p:nvSpPr>
                <p:cNvPr id="36912" name="Text Box 74"/>
                <p:cNvSpPr txBox="1">
                  <a:spLocks noChangeArrowheads="1"/>
                </p:cNvSpPr>
                <p:nvPr/>
              </p:nvSpPr>
              <p:spPr bwMode="auto">
                <a:xfrm>
                  <a:off x="1156" y="2448"/>
                  <a:ext cx="5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2a+b</a:t>
                  </a:r>
                </a:p>
              </p:txBody>
            </p:sp>
            <p:sp>
              <p:nvSpPr>
                <p:cNvPr id="36913" name="Text Box 75"/>
                <p:cNvSpPr txBox="1">
                  <a:spLocks noChangeArrowheads="1"/>
                </p:cNvSpPr>
                <p:nvPr/>
              </p:nvSpPr>
              <p:spPr bwMode="auto">
                <a:xfrm>
                  <a:off x="1680" y="2448"/>
                  <a:ext cx="6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2(a+b)</a:t>
                  </a:r>
                </a:p>
              </p:txBody>
            </p:sp>
            <p:sp>
              <p:nvSpPr>
                <p:cNvPr id="36914" name="Line 76"/>
                <p:cNvSpPr>
                  <a:spLocks noChangeShapeType="1"/>
                </p:cNvSpPr>
                <p:nvPr/>
              </p:nvSpPr>
              <p:spPr bwMode="auto">
                <a:xfrm flipV="1">
                  <a:off x="1440" y="2208"/>
                  <a:ext cx="96" cy="28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15" name="Line 77"/>
                <p:cNvSpPr>
                  <a:spLocks noChangeShapeType="1"/>
                </p:cNvSpPr>
                <p:nvPr/>
              </p:nvSpPr>
              <p:spPr bwMode="auto">
                <a:xfrm flipH="1" flipV="1">
                  <a:off x="1680" y="2208"/>
                  <a:ext cx="144" cy="28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880" name="Text Box 79"/>
              <p:cNvSpPr txBox="1">
                <a:spLocks noChangeArrowheads="1"/>
              </p:cNvSpPr>
              <p:nvPr/>
            </p:nvSpPr>
            <p:spPr bwMode="auto">
              <a:xfrm>
                <a:off x="576" y="1584"/>
                <a:ext cx="3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U</a:t>
                </a:r>
                <a:r>
                  <a:rPr lang="en-US" sz="2000" baseline="-25000" dirty="0"/>
                  <a:t>1</a:t>
                </a:r>
              </a:p>
            </p:txBody>
          </p:sp>
        </p:grpSp>
        <p:sp>
          <p:nvSpPr>
            <p:cNvPr id="36878" name="Text Box 88"/>
            <p:cNvSpPr txBox="1">
              <a:spLocks noChangeArrowheads="1"/>
            </p:cNvSpPr>
            <p:nvPr/>
          </p:nvSpPr>
          <p:spPr bwMode="auto">
            <a:xfrm>
              <a:off x="295" y="2195"/>
              <a:ext cx="2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-b</a:t>
              </a:r>
            </a:p>
          </p:txBody>
        </p:sp>
      </p:grpSp>
    </p:spTree>
    <p:extLst>
      <p:ext uri="{BB962C8B-B14F-4D97-AF65-F5344CB8AC3E}">
        <p14:creationId xmlns:p14="http://schemas.microsoft.com/office/powerpoint/2010/main" val="261202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0145"/>
                                        </p:tgtEl>
                                        <p:attrNameLst>
                                          <p:attrName>style.visibility</p:attrName>
                                        </p:attrNameLst>
                                      </p:cBhvr>
                                      <p:to>
                                        <p:strVal val="visible"/>
                                      </p:to>
                                    </p:set>
                                    <p:animEffect transition="in" filter="dissolve">
                                      <p:cBhvr>
                                        <p:cTn id="7" dur="500"/>
                                        <p:tgtEl>
                                          <p:spTgt spid="901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0149"/>
                                        </p:tgtEl>
                                        <p:attrNameLst>
                                          <p:attrName>style.visibility</p:attrName>
                                        </p:attrNameLst>
                                      </p:cBhvr>
                                      <p:to>
                                        <p:strVal val="visible"/>
                                      </p:to>
                                    </p:set>
                                    <p:animEffect transition="in" filter="dissolve">
                                      <p:cBhvr>
                                        <p:cTn id="10" dur="500"/>
                                        <p:tgtEl>
                                          <p:spTgt spid="90149"/>
                                        </p:tgtEl>
                                      </p:cBhvr>
                                    </p:animEffect>
                                  </p:childTnLst>
                                </p:cTn>
                              </p:par>
                              <p:par>
                                <p:cTn id="11" presetID="9" presetClass="entr" presetSubtype="0" fill="hold" nodeType="withEffect">
                                  <p:stCondLst>
                                    <p:cond delay="0"/>
                                  </p:stCondLst>
                                  <p:childTnLst>
                                    <p:set>
                                      <p:cBhvr>
                                        <p:cTn id="12" dur="1" fill="hold">
                                          <p:stCondLst>
                                            <p:cond delay="0"/>
                                          </p:stCondLst>
                                        </p:cTn>
                                        <p:tgtEl>
                                          <p:spTgt spid="90146"/>
                                        </p:tgtEl>
                                        <p:attrNameLst>
                                          <p:attrName>style.visibility</p:attrName>
                                        </p:attrNameLst>
                                      </p:cBhvr>
                                      <p:to>
                                        <p:strVal val="visible"/>
                                      </p:to>
                                    </p:set>
                                    <p:animEffect transition="in" filter="dissolve">
                                      <p:cBhvr>
                                        <p:cTn id="13" dur="500"/>
                                        <p:tgtEl>
                                          <p:spTgt spid="90146"/>
                                        </p:tgtEl>
                                      </p:cBhvr>
                                    </p:animEffect>
                                  </p:childTnLst>
                                </p:cTn>
                              </p:par>
                              <p:par>
                                <p:cTn id="14" presetID="9" presetClass="entr" presetSubtype="0" fill="hold" nodeType="withEffect">
                                  <p:stCondLst>
                                    <p:cond delay="0"/>
                                  </p:stCondLst>
                                  <p:childTnLst>
                                    <p:set>
                                      <p:cBhvr>
                                        <p:cTn id="15" dur="1" fill="hold">
                                          <p:stCondLst>
                                            <p:cond delay="0"/>
                                          </p:stCondLst>
                                        </p:cTn>
                                        <p:tgtEl>
                                          <p:spTgt spid="90147"/>
                                        </p:tgtEl>
                                        <p:attrNameLst>
                                          <p:attrName>style.visibility</p:attrName>
                                        </p:attrNameLst>
                                      </p:cBhvr>
                                      <p:to>
                                        <p:strVal val="visible"/>
                                      </p:to>
                                    </p:set>
                                    <p:animEffect transition="in" filter="dissolve">
                                      <p:cBhvr>
                                        <p:cTn id="16" dur="500"/>
                                        <p:tgtEl>
                                          <p:spTgt spid="90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4375" y="836613"/>
            <a:ext cx="5429250" cy="533400"/>
          </a:xfrm>
        </p:spPr>
        <p:txBody>
          <a:bodyPr/>
          <a:lstStyle/>
          <a:p>
            <a:pPr algn="ctr"/>
            <a:r>
              <a:rPr lang="en-US" sz="2800" b="1" dirty="0">
                <a:solidFill>
                  <a:schemeClr val="tx1"/>
                </a:solidFill>
              </a:rPr>
              <a:t>Electron </a:t>
            </a:r>
            <a:r>
              <a:rPr lang="en-US" sz="2800" b="1" dirty="0" err="1">
                <a:solidFill>
                  <a:schemeClr val="tx1"/>
                </a:solidFill>
              </a:rPr>
              <a:t>Wavefunctions</a:t>
            </a:r>
            <a:r>
              <a:rPr lang="en-US" sz="2800" b="1" dirty="0">
                <a:solidFill>
                  <a:schemeClr val="tx1"/>
                </a:solidFill>
              </a:rPr>
              <a:t> in a Periodic Potential</a:t>
            </a:r>
            <a:br>
              <a:rPr lang="en-US" sz="2800" b="1" dirty="0">
                <a:solidFill>
                  <a:schemeClr val="tx1"/>
                </a:solidFill>
              </a:rPr>
            </a:br>
            <a:r>
              <a:rPr lang="en-GB" sz="2400" dirty="0"/>
              <a:t>(Another way to understand the energy gap)</a:t>
            </a:r>
            <a:endParaRPr lang="en-US" sz="2400" b="1" dirty="0">
              <a:solidFill>
                <a:schemeClr val="tx1"/>
              </a:solidFill>
            </a:endParaRPr>
          </a:p>
        </p:txBody>
      </p:sp>
      <p:sp>
        <p:nvSpPr>
          <p:cNvPr id="36867" name="Text Box 3"/>
          <p:cNvSpPr txBox="1">
            <a:spLocks noChangeArrowheads="1"/>
          </p:cNvSpPr>
          <p:nvPr/>
        </p:nvSpPr>
        <p:spPr bwMode="auto">
          <a:xfrm>
            <a:off x="381000" y="166211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Consider the following cases:</a:t>
            </a:r>
          </a:p>
        </p:txBody>
      </p:sp>
      <p:sp>
        <p:nvSpPr>
          <p:cNvPr id="90142" name="Text Box 30"/>
          <p:cNvSpPr txBox="1">
            <a:spLocks noChangeArrowheads="1"/>
          </p:cNvSpPr>
          <p:nvPr/>
        </p:nvSpPr>
        <p:spPr bwMode="auto">
          <a:xfrm>
            <a:off x="1371600" y="2957513"/>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dirty="0"/>
              <a:t>Electrons wavelengths much larger than atomic spacing a, so </a:t>
            </a:r>
            <a:r>
              <a:rPr lang="en-US" sz="2000" dirty="0" err="1"/>
              <a:t>wavefunctions</a:t>
            </a:r>
            <a:r>
              <a:rPr lang="en-US" sz="2000" dirty="0"/>
              <a:t> and energy bands are nearly the same as above</a:t>
            </a:r>
          </a:p>
        </p:txBody>
      </p:sp>
      <p:graphicFrame>
        <p:nvGraphicFramePr>
          <p:cNvPr id="90145" name="Object 2"/>
          <p:cNvGraphicFramePr>
            <a:graphicFrameLocks noChangeAspect="1"/>
          </p:cNvGraphicFramePr>
          <p:nvPr/>
        </p:nvGraphicFramePr>
        <p:xfrm>
          <a:off x="531813" y="2195513"/>
          <a:ext cx="711200" cy="355600"/>
        </p:xfrm>
        <a:graphic>
          <a:graphicData uri="http://schemas.openxmlformats.org/presentationml/2006/ole">
            <mc:AlternateContent xmlns:mc="http://schemas.openxmlformats.org/markup-compatibility/2006">
              <mc:Choice xmlns:v="urn:schemas-microsoft-com:vml" Requires="v">
                <p:oleObj name="Equation" r:id="rId2" imgW="431640" imgH="215640" progId="Equation.3">
                  <p:embed/>
                </p:oleObj>
              </mc:Choice>
              <mc:Fallback>
                <p:oleObj name="Equation" r:id="rId2" imgW="431640" imgH="215640" progId="Equation.3">
                  <p:embed/>
                  <p:pic>
                    <p:nvPicPr>
                      <p:cNvPr id="90145" name="Object 2"/>
                      <p:cNvPicPr>
                        <a:picLocks noChangeAspect="1" noChangeArrowheads="1"/>
                      </p:cNvPicPr>
                      <p:nvPr/>
                    </p:nvPicPr>
                    <p:blipFill>
                      <a:blip r:embed="rId3"/>
                      <a:srcRect/>
                      <a:stretch>
                        <a:fillRect/>
                      </a:stretch>
                    </p:blipFill>
                    <p:spPr bwMode="auto">
                      <a:xfrm>
                        <a:off x="531813" y="2195513"/>
                        <a:ext cx="711200" cy="355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6" name="Object 3"/>
          <p:cNvGraphicFramePr>
            <a:graphicFrameLocks noChangeAspect="1"/>
          </p:cNvGraphicFramePr>
          <p:nvPr/>
        </p:nvGraphicFramePr>
        <p:xfrm>
          <a:off x="4859338" y="1928813"/>
          <a:ext cx="1335087" cy="376237"/>
        </p:xfrm>
        <a:graphic>
          <a:graphicData uri="http://schemas.openxmlformats.org/presentationml/2006/ole">
            <mc:AlternateContent xmlns:mc="http://schemas.openxmlformats.org/markup-compatibility/2006">
              <mc:Choice xmlns:v="urn:schemas-microsoft-com:vml" Requires="v">
                <p:oleObj name="Equation" r:id="rId4" imgW="812447" imgH="228501" progId="Equation.3">
                  <p:embed/>
                </p:oleObj>
              </mc:Choice>
              <mc:Fallback>
                <p:oleObj name="Equation" r:id="rId4" imgW="812447" imgH="228501" progId="Equation.3">
                  <p:embed/>
                  <p:pic>
                    <p:nvPicPr>
                      <p:cNvPr id="90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928813"/>
                        <a:ext cx="1335087" cy="37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7" name="Object 4"/>
          <p:cNvGraphicFramePr>
            <a:graphicFrameLocks noChangeAspect="1"/>
          </p:cNvGraphicFramePr>
          <p:nvPr/>
        </p:nvGraphicFramePr>
        <p:xfrm>
          <a:off x="4949825" y="2286000"/>
          <a:ext cx="1023938" cy="690563"/>
        </p:xfrm>
        <a:graphic>
          <a:graphicData uri="http://schemas.openxmlformats.org/presentationml/2006/ole">
            <mc:AlternateContent xmlns:mc="http://schemas.openxmlformats.org/markup-compatibility/2006">
              <mc:Choice xmlns:v="urn:schemas-microsoft-com:vml" Requires="v">
                <p:oleObj name="Equation" r:id="rId6" imgW="622030" imgH="418918" progId="Equation.3">
                  <p:embed/>
                </p:oleObj>
              </mc:Choice>
              <mc:Fallback>
                <p:oleObj name="Equation" r:id="rId6" imgW="622030" imgH="418918" progId="Equation.3">
                  <p:embed/>
                  <p:pic>
                    <p:nvPicPr>
                      <p:cNvPr id="9014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825" y="2286000"/>
                        <a:ext cx="1023938" cy="690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8" name="Object 5"/>
          <p:cNvGraphicFramePr>
            <a:graphicFrameLocks noChangeAspect="1"/>
          </p:cNvGraphicFramePr>
          <p:nvPr/>
        </p:nvGraphicFramePr>
        <p:xfrm>
          <a:off x="533400" y="2957513"/>
          <a:ext cx="730250" cy="752475"/>
        </p:xfrm>
        <a:graphic>
          <a:graphicData uri="http://schemas.openxmlformats.org/presentationml/2006/ole">
            <mc:AlternateContent xmlns:mc="http://schemas.openxmlformats.org/markup-compatibility/2006">
              <mc:Choice xmlns:v="urn:schemas-microsoft-com:vml" Requires="v">
                <p:oleObj name="Equation" r:id="rId8" imgW="444240" imgH="457200" progId="Equation.3">
                  <p:embed/>
                </p:oleObj>
              </mc:Choice>
              <mc:Fallback>
                <p:oleObj name="Equation" r:id="rId8" imgW="444240" imgH="457200" progId="Equation.3">
                  <p:embed/>
                  <p:pic>
                    <p:nvPicPr>
                      <p:cNvPr id="90148" name="Object 5"/>
                      <p:cNvPicPr>
                        <a:picLocks noChangeAspect="1" noChangeArrowheads="1"/>
                      </p:cNvPicPr>
                      <p:nvPr/>
                    </p:nvPicPr>
                    <p:blipFill>
                      <a:blip r:embed="rId9"/>
                      <a:srcRect/>
                      <a:stretch>
                        <a:fillRect/>
                      </a:stretch>
                    </p:blipFill>
                    <p:spPr bwMode="auto">
                      <a:xfrm>
                        <a:off x="533400" y="2957513"/>
                        <a:ext cx="730250" cy="752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49" name="Text Box 37"/>
          <p:cNvSpPr txBox="1">
            <a:spLocks noChangeArrowheads="1"/>
          </p:cNvSpPr>
          <p:nvPr/>
        </p:nvSpPr>
        <p:spPr bwMode="auto">
          <a:xfrm>
            <a:off x="1371600" y="20431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Wavefunctions are plane waves and energy bands are parabolic:</a:t>
            </a:r>
          </a:p>
        </p:txBody>
      </p:sp>
      <p:pic>
        <p:nvPicPr>
          <p:cNvPr id="3687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05500" y="0"/>
            <a:ext cx="3238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2"/>
          <p:cNvSpPr txBox="1">
            <a:spLocks noChangeArrowheads="1"/>
          </p:cNvSpPr>
          <p:nvPr/>
        </p:nvSpPr>
        <p:spPr bwMode="auto">
          <a:xfrm>
            <a:off x="6151563" y="2357438"/>
            <a:ext cx="2563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t>
            </a:r>
            <a:r>
              <a:rPr lang="en-GB" sz="1800">
                <a:sym typeface="Symbol" panose="05050102010706020507" pitchFamily="18" charset="2"/>
              </a:rPr>
              <a:t></a:t>
            </a:r>
            <a:r>
              <a:rPr lang="en-GB" sz="1800"/>
              <a:t>/a		  </a:t>
            </a:r>
            <a:r>
              <a:rPr lang="en-GB" sz="1800">
                <a:sym typeface="Symbol" panose="05050102010706020507" pitchFamily="18" charset="2"/>
              </a:rPr>
              <a:t></a:t>
            </a:r>
            <a:r>
              <a:rPr lang="en-GB" sz="1800"/>
              <a:t>/a</a:t>
            </a:r>
          </a:p>
        </p:txBody>
      </p:sp>
      <p:grpSp>
        <p:nvGrpSpPr>
          <p:cNvPr id="36876" name="Group 89"/>
          <p:cNvGrpSpPr>
            <a:grpSpLocks/>
          </p:cNvGrpSpPr>
          <p:nvPr/>
        </p:nvGrpSpPr>
        <p:grpSpPr bwMode="auto">
          <a:xfrm>
            <a:off x="2601913" y="4152900"/>
            <a:ext cx="4832350" cy="2528888"/>
            <a:chOff x="240" y="1107"/>
            <a:chExt cx="3044" cy="1593"/>
          </a:xfrm>
        </p:grpSpPr>
        <p:grpSp>
          <p:nvGrpSpPr>
            <p:cNvPr id="36877" name="Group 80"/>
            <p:cNvGrpSpPr>
              <a:grpSpLocks/>
            </p:cNvGrpSpPr>
            <p:nvPr/>
          </p:nvGrpSpPr>
          <p:grpSpPr bwMode="auto">
            <a:xfrm>
              <a:off x="240" y="1107"/>
              <a:ext cx="3044" cy="1593"/>
              <a:chOff x="240" y="1107"/>
              <a:chExt cx="3044" cy="1593"/>
            </a:xfrm>
          </p:grpSpPr>
          <p:grpSp>
            <p:nvGrpSpPr>
              <p:cNvPr id="36879" name="Group 78"/>
              <p:cNvGrpSpPr>
                <a:grpSpLocks/>
              </p:cNvGrpSpPr>
              <p:nvPr/>
            </p:nvGrpSpPr>
            <p:grpSpPr bwMode="auto">
              <a:xfrm>
                <a:off x="240" y="1107"/>
                <a:ext cx="3044" cy="1593"/>
                <a:chOff x="240" y="1107"/>
                <a:chExt cx="3044" cy="1593"/>
              </a:xfrm>
            </p:grpSpPr>
            <p:sp>
              <p:nvSpPr>
                <p:cNvPr id="36881" name="Line 42"/>
                <p:cNvSpPr>
                  <a:spLocks noChangeShapeType="1"/>
                </p:cNvSpPr>
                <p:nvPr/>
              </p:nvSpPr>
              <p:spPr bwMode="auto">
                <a:xfrm flipV="1">
                  <a:off x="624" y="1200"/>
                  <a:ext cx="0" cy="100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2" name="Text Box 43"/>
                <p:cNvSpPr txBox="1">
                  <a:spLocks noChangeArrowheads="1"/>
                </p:cNvSpPr>
                <p:nvPr/>
              </p:nvSpPr>
              <p:spPr bwMode="auto">
                <a:xfrm>
                  <a:off x="624" y="1107"/>
                  <a:ext cx="23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U</a:t>
                  </a:r>
                </a:p>
              </p:txBody>
            </p:sp>
            <p:sp>
              <p:nvSpPr>
                <p:cNvPr id="36883" name="Text Box 44"/>
                <p:cNvSpPr txBox="1">
                  <a:spLocks noChangeArrowheads="1"/>
                </p:cNvSpPr>
                <p:nvPr/>
              </p:nvSpPr>
              <p:spPr bwMode="auto">
                <a:xfrm>
                  <a:off x="3072" y="2016"/>
                  <a:ext cx="2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x</a:t>
                  </a:r>
                </a:p>
              </p:txBody>
            </p:sp>
            <p:sp>
              <p:nvSpPr>
                <p:cNvPr id="36884" name="Line 45"/>
                <p:cNvSpPr>
                  <a:spLocks noChangeShapeType="1"/>
                </p:cNvSpPr>
                <p:nvPr/>
              </p:nvSpPr>
              <p:spPr bwMode="auto">
                <a:xfrm flipV="1">
                  <a:off x="288" y="2208"/>
                  <a:ext cx="2736"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5" name="Oval 46"/>
                <p:cNvSpPr>
                  <a:spLocks noChangeArrowheads="1"/>
                </p:cNvSpPr>
                <p:nvPr/>
              </p:nvSpPr>
              <p:spPr bwMode="auto">
                <a:xfrm>
                  <a:off x="768"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6" name="Oval 47"/>
                <p:cNvSpPr>
                  <a:spLocks noChangeArrowheads="1"/>
                </p:cNvSpPr>
                <p:nvPr/>
              </p:nvSpPr>
              <p:spPr bwMode="auto">
                <a:xfrm>
                  <a:off x="240"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7" name="Oval 48"/>
                <p:cNvSpPr>
                  <a:spLocks noChangeArrowheads="1"/>
                </p:cNvSpPr>
                <p:nvPr/>
              </p:nvSpPr>
              <p:spPr bwMode="auto">
                <a:xfrm>
                  <a:off x="1296"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8" name="Oval 49"/>
                <p:cNvSpPr>
                  <a:spLocks noChangeArrowheads="1"/>
                </p:cNvSpPr>
                <p:nvPr/>
              </p:nvSpPr>
              <p:spPr bwMode="auto">
                <a:xfrm>
                  <a:off x="2352"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89" name="Oval 50"/>
                <p:cNvSpPr>
                  <a:spLocks noChangeArrowheads="1"/>
                </p:cNvSpPr>
                <p:nvPr/>
              </p:nvSpPr>
              <p:spPr bwMode="auto">
                <a:xfrm>
                  <a:off x="1824" y="2160"/>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6890" name="Line 52"/>
                <p:cNvSpPr>
                  <a:spLocks noChangeShapeType="1"/>
                </p:cNvSpPr>
                <p:nvPr/>
              </p:nvSpPr>
              <p:spPr bwMode="auto">
                <a:xfrm flipV="1">
                  <a:off x="480"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53"/>
                <p:cNvSpPr>
                  <a:spLocks noChangeShapeType="1"/>
                </p:cNvSpPr>
                <p:nvPr/>
              </p:nvSpPr>
              <p:spPr bwMode="auto">
                <a:xfrm flipV="1">
                  <a:off x="624"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Line 54"/>
                <p:cNvSpPr>
                  <a:spLocks noChangeShapeType="1"/>
                </p:cNvSpPr>
                <p:nvPr/>
              </p:nvSpPr>
              <p:spPr bwMode="auto">
                <a:xfrm flipV="1">
                  <a:off x="1008"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Line 55"/>
                <p:cNvSpPr>
                  <a:spLocks noChangeShapeType="1"/>
                </p:cNvSpPr>
                <p:nvPr/>
              </p:nvSpPr>
              <p:spPr bwMode="auto">
                <a:xfrm flipV="1">
                  <a:off x="480"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4" name="Line 56"/>
                <p:cNvSpPr>
                  <a:spLocks noChangeShapeType="1"/>
                </p:cNvSpPr>
                <p:nvPr/>
              </p:nvSpPr>
              <p:spPr bwMode="auto">
                <a:xfrm flipV="1">
                  <a:off x="1008"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5" name="Line 57"/>
                <p:cNvSpPr>
                  <a:spLocks noChangeShapeType="1"/>
                </p:cNvSpPr>
                <p:nvPr/>
              </p:nvSpPr>
              <p:spPr bwMode="auto">
                <a:xfrm flipV="1">
                  <a:off x="1152"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6" name="Line 58"/>
                <p:cNvSpPr>
                  <a:spLocks noChangeShapeType="1"/>
                </p:cNvSpPr>
                <p:nvPr/>
              </p:nvSpPr>
              <p:spPr bwMode="auto">
                <a:xfrm flipV="1">
                  <a:off x="624"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7" name="Line 59"/>
                <p:cNvSpPr>
                  <a:spLocks noChangeShapeType="1"/>
                </p:cNvSpPr>
                <p:nvPr/>
              </p:nvSpPr>
              <p:spPr bwMode="auto">
                <a:xfrm flipV="1">
                  <a:off x="1536"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8" name="Line 60"/>
                <p:cNvSpPr>
                  <a:spLocks noChangeShapeType="1"/>
                </p:cNvSpPr>
                <p:nvPr/>
              </p:nvSpPr>
              <p:spPr bwMode="auto">
                <a:xfrm flipV="1">
                  <a:off x="1536"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9" name="Line 61"/>
                <p:cNvSpPr>
                  <a:spLocks noChangeShapeType="1"/>
                </p:cNvSpPr>
                <p:nvPr/>
              </p:nvSpPr>
              <p:spPr bwMode="auto">
                <a:xfrm flipV="1">
                  <a:off x="1680"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0" name="Line 62"/>
                <p:cNvSpPr>
                  <a:spLocks noChangeShapeType="1"/>
                </p:cNvSpPr>
                <p:nvPr/>
              </p:nvSpPr>
              <p:spPr bwMode="auto">
                <a:xfrm flipV="1">
                  <a:off x="1152"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Line 63"/>
                <p:cNvSpPr>
                  <a:spLocks noChangeShapeType="1"/>
                </p:cNvSpPr>
                <p:nvPr/>
              </p:nvSpPr>
              <p:spPr bwMode="auto">
                <a:xfrm flipV="1">
                  <a:off x="2064"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2" name="Line 64"/>
                <p:cNvSpPr>
                  <a:spLocks noChangeShapeType="1"/>
                </p:cNvSpPr>
                <p:nvPr/>
              </p:nvSpPr>
              <p:spPr bwMode="auto">
                <a:xfrm flipV="1">
                  <a:off x="2064"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Line 65"/>
                <p:cNvSpPr>
                  <a:spLocks noChangeShapeType="1"/>
                </p:cNvSpPr>
                <p:nvPr/>
              </p:nvSpPr>
              <p:spPr bwMode="auto">
                <a:xfrm flipV="1">
                  <a:off x="2208"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4" name="Line 66"/>
                <p:cNvSpPr>
                  <a:spLocks noChangeShapeType="1"/>
                </p:cNvSpPr>
                <p:nvPr/>
              </p:nvSpPr>
              <p:spPr bwMode="auto">
                <a:xfrm flipV="1">
                  <a:off x="1680"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5" name="Line 67"/>
                <p:cNvSpPr>
                  <a:spLocks noChangeShapeType="1"/>
                </p:cNvSpPr>
                <p:nvPr/>
              </p:nvSpPr>
              <p:spPr bwMode="auto">
                <a:xfrm flipV="1">
                  <a:off x="2592"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6" name="Line 68"/>
                <p:cNvSpPr>
                  <a:spLocks noChangeShapeType="1"/>
                </p:cNvSpPr>
                <p:nvPr/>
              </p:nvSpPr>
              <p:spPr bwMode="auto">
                <a:xfrm flipV="1">
                  <a:off x="2592" y="1728"/>
                  <a:ext cx="14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7" name="Line 69"/>
                <p:cNvSpPr>
                  <a:spLocks noChangeShapeType="1"/>
                </p:cNvSpPr>
                <p:nvPr/>
              </p:nvSpPr>
              <p:spPr bwMode="auto">
                <a:xfrm flipV="1">
                  <a:off x="2736" y="1728"/>
                  <a:ext cx="0" cy="48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Line 70"/>
                <p:cNvSpPr>
                  <a:spLocks noChangeShapeType="1"/>
                </p:cNvSpPr>
                <p:nvPr/>
              </p:nvSpPr>
              <p:spPr bwMode="auto">
                <a:xfrm flipV="1">
                  <a:off x="2208" y="2208"/>
                  <a:ext cx="384" cy="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9" name="Text Box 71"/>
                <p:cNvSpPr txBox="1">
                  <a:spLocks noChangeArrowheads="1"/>
                </p:cNvSpPr>
                <p:nvPr/>
              </p:nvSpPr>
              <p:spPr bwMode="auto">
                <a:xfrm>
                  <a:off x="528" y="2195"/>
                  <a:ext cx="2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0</a:t>
                  </a:r>
                </a:p>
              </p:txBody>
            </p:sp>
            <p:sp>
              <p:nvSpPr>
                <p:cNvPr id="36910" name="Text Box 72"/>
                <p:cNvSpPr txBox="1">
                  <a:spLocks noChangeArrowheads="1"/>
                </p:cNvSpPr>
                <p:nvPr/>
              </p:nvSpPr>
              <p:spPr bwMode="auto">
                <a:xfrm>
                  <a:off x="864" y="2195"/>
                  <a:ext cx="21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a</a:t>
                  </a:r>
                </a:p>
              </p:txBody>
            </p:sp>
            <p:sp>
              <p:nvSpPr>
                <p:cNvPr id="36911" name="Text Box 73"/>
                <p:cNvSpPr txBox="1">
                  <a:spLocks noChangeArrowheads="1"/>
                </p:cNvSpPr>
                <p:nvPr/>
              </p:nvSpPr>
              <p:spPr bwMode="auto">
                <a:xfrm>
                  <a:off x="1008" y="2256"/>
                  <a:ext cx="4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a+b</a:t>
                  </a:r>
                </a:p>
              </p:txBody>
            </p:sp>
            <p:sp>
              <p:nvSpPr>
                <p:cNvPr id="36912" name="Text Box 74"/>
                <p:cNvSpPr txBox="1">
                  <a:spLocks noChangeArrowheads="1"/>
                </p:cNvSpPr>
                <p:nvPr/>
              </p:nvSpPr>
              <p:spPr bwMode="auto">
                <a:xfrm>
                  <a:off x="1156" y="2448"/>
                  <a:ext cx="5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2a+b</a:t>
                  </a:r>
                </a:p>
              </p:txBody>
            </p:sp>
            <p:sp>
              <p:nvSpPr>
                <p:cNvPr id="36913" name="Text Box 75"/>
                <p:cNvSpPr txBox="1">
                  <a:spLocks noChangeArrowheads="1"/>
                </p:cNvSpPr>
                <p:nvPr/>
              </p:nvSpPr>
              <p:spPr bwMode="auto">
                <a:xfrm>
                  <a:off x="1680" y="2448"/>
                  <a:ext cx="6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2(a+b)</a:t>
                  </a:r>
                </a:p>
              </p:txBody>
            </p:sp>
            <p:sp>
              <p:nvSpPr>
                <p:cNvPr id="36914" name="Line 76"/>
                <p:cNvSpPr>
                  <a:spLocks noChangeShapeType="1"/>
                </p:cNvSpPr>
                <p:nvPr/>
              </p:nvSpPr>
              <p:spPr bwMode="auto">
                <a:xfrm flipV="1">
                  <a:off x="1440" y="2208"/>
                  <a:ext cx="96" cy="28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15" name="Line 77"/>
                <p:cNvSpPr>
                  <a:spLocks noChangeShapeType="1"/>
                </p:cNvSpPr>
                <p:nvPr/>
              </p:nvSpPr>
              <p:spPr bwMode="auto">
                <a:xfrm flipH="1" flipV="1">
                  <a:off x="1680" y="2208"/>
                  <a:ext cx="144" cy="28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880" name="Text Box 79"/>
              <p:cNvSpPr txBox="1">
                <a:spLocks noChangeArrowheads="1"/>
              </p:cNvSpPr>
              <p:nvPr/>
            </p:nvSpPr>
            <p:spPr bwMode="auto">
              <a:xfrm>
                <a:off x="576" y="1584"/>
                <a:ext cx="3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U</a:t>
                </a:r>
                <a:r>
                  <a:rPr lang="en-US" sz="2000" baseline="-25000" dirty="0"/>
                  <a:t>1</a:t>
                </a:r>
              </a:p>
            </p:txBody>
          </p:sp>
        </p:grpSp>
        <p:sp>
          <p:nvSpPr>
            <p:cNvPr id="36878" name="Text Box 88"/>
            <p:cNvSpPr txBox="1">
              <a:spLocks noChangeArrowheads="1"/>
            </p:cNvSpPr>
            <p:nvPr/>
          </p:nvSpPr>
          <p:spPr bwMode="auto">
            <a:xfrm>
              <a:off x="295" y="2195"/>
              <a:ext cx="2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-b</a:t>
              </a:r>
            </a:p>
          </p:txBody>
        </p:sp>
      </p:grpSp>
    </p:spTree>
    <p:extLst>
      <p:ext uri="{BB962C8B-B14F-4D97-AF65-F5344CB8AC3E}">
        <p14:creationId xmlns:p14="http://schemas.microsoft.com/office/powerpoint/2010/main" val="1632410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0145"/>
                                        </p:tgtEl>
                                        <p:attrNameLst>
                                          <p:attrName>style.visibility</p:attrName>
                                        </p:attrNameLst>
                                      </p:cBhvr>
                                      <p:to>
                                        <p:strVal val="visible"/>
                                      </p:to>
                                    </p:set>
                                    <p:animEffect transition="in" filter="dissolve">
                                      <p:cBhvr>
                                        <p:cTn id="7" dur="500"/>
                                        <p:tgtEl>
                                          <p:spTgt spid="901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0149"/>
                                        </p:tgtEl>
                                        <p:attrNameLst>
                                          <p:attrName>style.visibility</p:attrName>
                                        </p:attrNameLst>
                                      </p:cBhvr>
                                      <p:to>
                                        <p:strVal val="visible"/>
                                      </p:to>
                                    </p:set>
                                    <p:animEffect transition="in" filter="dissolve">
                                      <p:cBhvr>
                                        <p:cTn id="10" dur="500"/>
                                        <p:tgtEl>
                                          <p:spTgt spid="90149"/>
                                        </p:tgtEl>
                                      </p:cBhvr>
                                    </p:animEffect>
                                  </p:childTnLst>
                                </p:cTn>
                              </p:par>
                              <p:par>
                                <p:cTn id="11" presetID="9" presetClass="entr" presetSubtype="0" fill="hold" nodeType="withEffect">
                                  <p:stCondLst>
                                    <p:cond delay="0"/>
                                  </p:stCondLst>
                                  <p:childTnLst>
                                    <p:set>
                                      <p:cBhvr>
                                        <p:cTn id="12" dur="1" fill="hold">
                                          <p:stCondLst>
                                            <p:cond delay="0"/>
                                          </p:stCondLst>
                                        </p:cTn>
                                        <p:tgtEl>
                                          <p:spTgt spid="90146"/>
                                        </p:tgtEl>
                                        <p:attrNameLst>
                                          <p:attrName>style.visibility</p:attrName>
                                        </p:attrNameLst>
                                      </p:cBhvr>
                                      <p:to>
                                        <p:strVal val="visible"/>
                                      </p:to>
                                    </p:set>
                                    <p:animEffect transition="in" filter="dissolve">
                                      <p:cBhvr>
                                        <p:cTn id="13" dur="500"/>
                                        <p:tgtEl>
                                          <p:spTgt spid="90146"/>
                                        </p:tgtEl>
                                      </p:cBhvr>
                                    </p:animEffect>
                                  </p:childTnLst>
                                </p:cTn>
                              </p:par>
                              <p:par>
                                <p:cTn id="14" presetID="9" presetClass="entr" presetSubtype="0" fill="hold" nodeType="withEffect">
                                  <p:stCondLst>
                                    <p:cond delay="0"/>
                                  </p:stCondLst>
                                  <p:childTnLst>
                                    <p:set>
                                      <p:cBhvr>
                                        <p:cTn id="15" dur="1" fill="hold">
                                          <p:stCondLst>
                                            <p:cond delay="0"/>
                                          </p:stCondLst>
                                        </p:cTn>
                                        <p:tgtEl>
                                          <p:spTgt spid="90147"/>
                                        </p:tgtEl>
                                        <p:attrNameLst>
                                          <p:attrName>style.visibility</p:attrName>
                                        </p:attrNameLst>
                                      </p:cBhvr>
                                      <p:to>
                                        <p:strVal val="visible"/>
                                      </p:to>
                                    </p:set>
                                    <p:animEffect transition="in" filter="dissolve">
                                      <p:cBhvr>
                                        <p:cTn id="16" dur="500"/>
                                        <p:tgtEl>
                                          <p:spTgt spid="90147"/>
                                        </p:tgtEl>
                                      </p:cBhvr>
                                    </p:animEffect>
                                  </p:childTnLst>
                                </p:cTn>
                              </p:par>
                              <p:par>
                                <p:cTn id="17" presetID="9" presetClass="entr" presetSubtype="0" fill="hold" nodeType="withEffect">
                                  <p:stCondLst>
                                    <p:cond delay="0"/>
                                  </p:stCondLst>
                                  <p:childTnLst>
                                    <p:set>
                                      <p:cBhvr>
                                        <p:cTn id="18" dur="1" fill="hold">
                                          <p:stCondLst>
                                            <p:cond delay="0"/>
                                          </p:stCondLst>
                                        </p:cTn>
                                        <p:tgtEl>
                                          <p:spTgt spid="90148"/>
                                        </p:tgtEl>
                                        <p:attrNameLst>
                                          <p:attrName>style.visibility</p:attrName>
                                        </p:attrNameLst>
                                      </p:cBhvr>
                                      <p:to>
                                        <p:strVal val="visible"/>
                                      </p:to>
                                    </p:set>
                                    <p:animEffect transition="in" filter="dissolve">
                                      <p:cBhvr>
                                        <p:cTn id="19" dur="500"/>
                                        <p:tgtEl>
                                          <p:spTgt spid="9014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0142"/>
                                        </p:tgtEl>
                                        <p:attrNameLst>
                                          <p:attrName>style.visibility</p:attrName>
                                        </p:attrNameLst>
                                      </p:cBhvr>
                                      <p:to>
                                        <p:strVal val="visible"/>
                                      </p:to>
                                    </p:set>
                                    <p:animEffect transition="in" filter="dissolve">
                                      <p:cBhvr>
                                        <p:cTn id="22" dur="500"/>
                                        <p:tgtEl>
                                          <p:spTgt spid="9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2" grpId="0" autoUpdateAnimBg="0"/>
      <p:bldP spid="901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305800" cy="762000"/>
          </a:xfrm>
        </p:spPr>
        <p:txBody>
          <a:bodyPr/>
          <a:lstStyle/>
          <a:p>
            <a:r>
              <a:rPr lang="en-US" sz="3200" b="1" dirty="0">
                <a:solidFill>
                  <a:schemeClr val="tx1"/>
                </a:solidFill>
              </a:rPr>
              <a:t>Wavelength much greater than atomic spacing </a:t>
            </a:r>
          </a:p>
        </p:txBody>
      </p:sp>
      <p:sp>
        <p:nvSpPr>
          <p:cNvPr id="38925" name="TextBox 4"/>
          <p:cNvSpPr txBox="1">
            <a:spLocks noChangeArrowheads="1"/>
          </p:cNvSpPr>
          <p:nvPr/>
        </p:nvSpPr>
        <p:spPr bwMode="auto">
          <a:xfrm>
            <a:off x="639514" y="6341258"/>
            <a:ext cx="8108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2000" dirty="0"/>
              <a:t>Similar to how radio waves pass through us without affecting</a:t>
            </a:r>
          </a:p>
        </p:txBody>
      </p:sp>
      <p:grpSp>
        <p:nvGrpSpPr>
          <p:cNvPr id="191" name="Group 190"/>
          <p:cNvGrpSpPr/>
          <p:nvPr/>
        </p:nvGrpSpPr>
        <p:grpSpPr>
          <a:xfrm>
            <a:off x="-172144" y="3635479"/>
            <a:ext cx="6040288" cy="5121769"/>
            <a:chOff x="-172144" y="3005336"/>
            <a:chExt cx="6040288" cy="5121769"/>
          </a:xfrm>
        </p:grpSpPr>
        <p:sp>
          <p:nvSpPr>
            <p:cNvPr id="192" name="Arc 191"/>
            <p:cNvSpPr/>
            <p:nvPr/>
          </p:nvSpPr>
          <p:spPr>
            <a:xfrm flipH="1">
              <a:off x="2915816" y="3014537"/>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Arc 192"/>
            <p:cNvSpPr/>
            <p:nvPr/>
          </p:nvSpPr>
          <p:spPr>
            <a:xfrm>
              <a:off x="-172144" y="3005336"/>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p:cNvGrpSpPr/>
          <p:nvPr/>
        </p:nvGrpSpPr>
        <p:grpSpPr>
          <a:xfrm>
            <a:off x="1556048" y="3627095"/>
            <a:ext cx="6040288" cy="5121769"/>
            <a:chOff x="-172144" y="3005336"/>
            <a:chExt cx="6040288" cy="5121769"/>
          </a:xfrm>
        </p:grpSpPr>
        <p:sp>
          <p:nvSpPr>
            <p:cNvPr id="195" name="Arc 194"/>
            <p:cNvSpPr/>
            <p:nvPr/>
          </p:nvSpPr>
          <p:spPr>
            <a:xfrm flipH="1">
              <a:off x="2915816" y="3014537"/>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Arc 195"/>
            <p:cNvSpPr/>
            <p:nvPr/>
          </p:nvSpPr>
          <p:spPr>
            <a:xfrm>
              <a:off x="-172144" y="3005336"/>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Group 196"/>
          <p:cNvGrpSpPr/>
          <p:nvPr/>
        </p:nvGrpSpPr>
        <p:grpSpPr>
          <a:xfrm>
            <a:off x="3419872" y="3635823"/>
            <a:ext cx="6040288" cy="5121769"/>
            <a:chOff x="-172144" y="3005336"/>
            <a:chExt cx="6040288" cy="5121769"/>
          </a:xfrm>
        </p:grpSpPr>
        <p:sp>
          <p:nvSpPr>
            <p:cNvPr id="198" name="Arc 197"/>
            <p:cNvSpPr/>
            <p:nvPr/>
          </p:nvSpPr>
          <p:spPr>
            <a:xfrm flipH="1">
              <a:off x="2915816" y="3014537"/>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Arc 198"/>
            <p:cNvSpPr/>
            <p:nvPr/>
          </p:nvSpPr>
          <p:spPr>
            <a:xfrm>
              <a:off x="-172144" y="3005336"/>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Oval 1"/>
          <p:cNvSpPr/>
          <p:nvPr/>
        </p:nvSpPr>
        <p:spPr>
          <a:xfrm>
            <a:off x="2627784" y="378904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345211" y="376197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197562" y="378904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53712" y="2492896"/>
            <a:ext cx="7704856"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15816" y="1916832"/>
            <a:ext cx="3497770" cy="523220"/>
          </a:xfrm>
          <a:prstGeom prst="rect">
            <a:avLst/>
          </a:prstGeom>
          <a:noFill/>
        </p:spPr>
        <p:txBody>
          <a:bodyPr wrap="square" rtlCol="0">
            <a:spAutoFit/>
          </a:bodyPr>
          <a:lstStyle/>
          <a:p>
            <a:pPr algn="ctr"/>
            <a:r>
              <a:rPr lang="en-US" sz="2800" dirty="0"/>
              <a:t>Energy of wave</a:t>
            </a:r>
          </a:p>
        </p:txBody>
      </p:sp>
    </p:spTree>
    <p:extLst>
      <p:ext uri="{BB962C8B-B14F-4D97-AF65-F5344CB8AC3E}">
        <p14:creationId xmlns:p14="http://schemas.microsoft.com/office/powerpoint/2010/main" val="365487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400"/>
            <a:ext cx="8305800" cy="762000"/>
          </a:xfrm>
        </p:spPr>
        <p:txBody>
          <a:bodyPr/>
          <a:lstStyle/>
          <a:p>
            <a:r>
              <a:rPr lang="en-US" sz="3200" b="1" dirty="0">
                <a:solidFill>
                  <a:schemeClr val="tx1"/>
                </a:solidFill>
              </a:rPr>
              <a:t>Wavelength much greater than atomic spacing </a:t>
            </a:r>
          </a:p>
        </p:txBody>
      </p:sp>
      <p:sp>
        <p:nvSpPr>
          <p:cNvPr id="38925" name="TextBox 4"/>
          <p:cNvSpPr txBox="1">
            <a:spLocks noChangeArrowheads="1"/>
          </p:cNvSpPr>
          <p:nvPr/>
        </p:nvSpPr>
        <p:spPr bwMode="auto">
          <a:xfrm>
            <a:off x="639514" y="6341258"/>
            <a:ext cx="8108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2000" dirty="0"/>
              <a:t>Similar to how radio waves pass through us without affecting</a:t>
            </a:r>
          </a:p>
        </p:txBody>
      </p:sp>
      <p:grpSp>
        <p:nvGrpSpPr>
          <p:cNvPr id="191" name="Group 190"/>
          <p:cNvGrpSpPr/>
          <p:nvPr/>
        </p:nvGrpSpPr>
        <p:grpSpPr>
          <a:xfrm>
            <a:off x="-172144" y="3635479"/>
            <a:ext cx="6040288" cy="5121769"/>
            <a:chOff x="-172144" y="3005336"/>
            <a:chExt cx="6040288" cy="5121769"/>
          </a:xfrm>
        </p:grpSpPr>
        <p:sp>
          <p:nvSpPr>
            <p:cNvPr id="192" name="Arc 191"/>
            <p:cNvSpPr/>
            <p:nvPr/>
          </p:nvSpPr>
          <p:spPr>
            <a:xfrm flipH="1">
              <a:off x="2915816" y="3014537"/>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Arc 192"/>
            <p:cNvSpPr/>
            <p:nvPr/>
          </p:nvSpPr>
          <p:spPr>
            <a:xfrm>
              <a:off x="-172144" y="3005336"/>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4" name="Group 193"/>
          <p:cNvGrpSpPr/>
          <p:nvPr/>
        </p:nvGrpSpPr>
        <p:grpSpPr>
          <a:xfrm>
            <a:off x="1556048" y="3627095"/>
            <a:ext cx="6040288" cy="5121769"/>
            <a:chOff x="-172144" y="3005336"/>
            <a:chExt cx="6040288" cy="5121769"/>
          </a:xfrm>
        </p:grpSpPr>
        <p:sp>
          <p:nvSpPr>
            <p:cNvPr id="195" name="Arc 194"/>
            <p:cNvSpPr/>
            <p:nvPr/>
          </p:nvSpPr>
          <p:spPr>
            <a:xfrm flipH="1">
              <a:off x="2915816" y="3014537"/>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Arc 195"/>
            <p:cNvSpPr/>
            <p:nvPr/>
          </p:nvSpPr>
          <p:spPr>
            <a:xfrm>
              <a:off x="-172144" y="3005336"/>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Group 196"/>
          <p:cNvGrpSpPr/>
          <p:nvPr/>
        </p:nvGrpSpPr>
        <p:grpSpPr>
          <a:xfrm>
            <a:off x="3419872" y="3635823"/>
            <a:ext cx="6040288" cy="5121769"/>
            <a:chOff x="-172144" y="3005336"/>
            <a:chExt cx="6040288" cy="5121769"/>
          </a:xfrm>
        </p:grpSpPr>
        <p:sp>
          <p:nvSpPr>
            <p:cNvPr id="198" name="Arc 197"/>
            <p:cNvSpPr/>
            <p:nvPr/>
          </p:nvSpPr>
          <p:spPr>
            <a:xfrm flipH="1">
              <a:off x="2915816" y="3014537"/>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Arc 198"/>
            <p:cNvSpPr/>
            <p:nvPr/>
          </p:nvSpPr>
          <p:spPr>
            <a:xfrm>
              <a:off x="-172144" y="3005336"/>
              <a:ext cx="2952328" cy="511256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Oval 1"/>
          <p:cNvSpPr/>
          <p:nvPr/>
        </p:nvSpPr>
        <p:spPr>
          <a:xfrm>
            <a:off x="2627784" y="378904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345211" y="376197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197562" y="378904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53712" y="2492896"/>
            <a:ext cx="7704856"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15816" y="1916832"/>
            <a:ext cx="3497770" cy="523220"/>
          </a:xfrm>
          <a:prstGeom prst="rect">
            <a:avLst/>
          </a:prstGeom>
          <a:noFill/>
        </p:spPr>
        <p:txBody>
          <a:bodyPr wrap="square" rtlCol="0">
            <a:spAutoFit/>
          </a:bodyPr>
          <a:lstStyle/>
          <a:p>
            <a:pPr algn="ctr"/>
            <a:r>
              <a:rPr lang="en-US" sz="2800" dirty="0"/>
              <a:t>Energy of wave</a:t>
            </a:r>
          </a:p>
        </p:txBody>
      </p:sp>
      <p:sp>
        <p:nvSpPr>
          <p:cNvPr id="205" name="TextBox 204"/>
          <p:cNvSpPr txBox="1"/>
          <p:nvPr/>
        </p:nvSpPr>
        <p:spPr>
          <a:xfrm>
            <a:off x="827584" y="2654842"/>
            <a:ext cx="7935416" cy="523220"/>
          </a:xfrm>
          <a:prstGeom prst="rect">
            <a:avLst/>
          </a:prstGeom>
          <a:noFill/>
        </p:spPr>
        <p:txBody>
          <a:bodyPr wrap="square" rtlCol="0">
            <a:spAutoFit/>
          </a:bodyPr>
          <a:lstStyle/>
          <a:p>
            <a:pPr algn="ctr"/>
            <a:r>
              <a:rPr lang="en-US" sz="2800" dirty="0"/>
              <a:t>What happens as I lower this energy?</a:t>
            </a:r>
          </a:p>
        </p:txBody>
      </p:sp>
    </p:spTree>
    <p:extLst>
      <p:ext uri="{BB962C8B-B14F-4D97-AF65-F5344CB8AC3E}">
        <p14:creationId xmlns:p14="http://schemas.microsoft.com/office/powerpoint/2010/main" val="375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14375" y="836613"/>
            <a:ext cx="5429250" cy="533400"/>
          </a:xfrm>
        </p:spPr>
        <p:txBody>
          <a:bodyPr/>
          <a:lstStyle/>
          <a:p>
            <a:pPr algn="ctr"/>
            <a:r>
              <a:rPr lang="en-US" sz="2800" b="1">
                <a:solidFill>
                  <a:schemeClr val="tx1"/>
                </a:solidFill>
              </a:rPr>
              <a:t>Electron Wavefunctions in a Periodic Potential</a:t>
            </a:r>
            <a:br>
              <a:rPr lang="en-US" sz="2800" b="1">
                <a:solidFill>
                  <a:schemeClr val="tx1"/>
                </a:solidFill>
              </a:rPr>
            </a:br>
            <a:r>
              <a:rPr lang="en-US" sz="2800" b="1">
                <a:solidFill>
                  <a:schemeClr val="tx1"/>
                </a:solidFill>
              </a:rPr>
              <a:t>U=barrier potential</a:t>
            </a:r>
          </a:p>
        </p:txBody>
      </p:sp>
      <p:sp>
        <p:nvSpPr>
          <p:cNvPr id="40963" name="Text Box 3"/>
          <p:cNvSpPr txBox="1">
            <a:spLocks noChangeArrowheads="1"/>
          </p:cNvSpPr>
          <p:nvPr/>
        </p:nvSpPr>
        <p:spPr bwMode="auto">
          <a:xfrm>
            <a:off x="381000" y="166211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Consider the following cases:</a:t>
            </a:r>
          </a:p>
        </p:txBody>
      </p:sp>
      <p:sp>
        <p:nvSpPr>
          <p:cNvPr id="90142" name="Text Box 30"/>
          <p:cNvSpPr txBox="1">
            <a:spLocks noChangeArrowheads="1"/>
          </p:cNvSpPr>
          <p:nvPr/>
        </p:nvSpPr>
        <p:spPr bwMode="auto">
          <a:xfrm>
            <a:off x="1371600" y="2957513"/>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Electrons wavelengths much larger than a, so wavefunctions and energy bands are nearly the same as above</a:t>
            </a:r>
          </a:p>
        </p:txBody>
      </p:sp>
      <p:graphicFrame>
        <p:nvGraphicFramePr>
          <p:cNvPr id="90145" name="Object 2"/>
          <p:cNvGraphicFramePr>
            <a:graphicFrameLocks noChangeAspect="1"/>
          </p:cNvGraphicFramePr>
          <p:nvPr/>
        </p:nvGraphicFramePr>
        <p:xfrm>
          <a:off x="531813" y="2195513"/>
          <a:ext cx="711200" cy="355600"/>
        </p:xfrm>
        <a:graphic>
          <a:graphicData uri="http://schemas.openxmlformats.org/presentationml/2006/ole">
            <mc:AlternateContent xmlns:mc="http://schemas.openxmlformats.org/markup-compatibility/2006">
              <mc:Choice xmlns:v="urn:schemas-microsoft-com:vml" Requires="v">
                <p:oleObj name="Equation" r:id="rId2" imgW="431640" imgH="215640" progId="Equation.3">
                  <p:embed/>
                </p:oleObj>
              </mc:Choice>
              <mc:Fallback>
                <p:oleObj name="Equation" r:id="rId2" imgW="431640" imgH="215640" progId="Equation.3">
                  <p:embed/>
                  <p:pic>
                    <p:nvPicPr>
                      <p:cNvPr id="90145" name="Object 2"/>
                      <p:cNvPicPr>
                        <a:picLocks noChangeAspect="1" noChangeArrowheads="1"/>
                      </p:cNvPicPr>
                      <p:nvPr/>
                    </p:nvPicPr>
                    <p:blipFill>
                      <a:blip r:embed="rId3"/>
                      <a:srcRect/>
                      <a:stretch>
                        <a:fillRect/>
                      </a:stretch>
                    </p:blipFill>
                    <p:spPr bwMode="auto">
                      <a:xfrm>
                        <a:off x="531813" y="2195513"/>
                        <a:ext cx="711200" cy="355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6" name="Object 3"/>
          <p:cNvGraphicFramePr>
            <a:graphicFrameLocks noChangeAspect="1"/>
          </p:cNvGraphicFramePr>
          <p:nvPr/>
        </p:nvGraphicFramePr>
        <p:xfrm>
          <a:off x="4859338" y="1928813"/>
          <a:ext cx="1335087" cy="376237"/>
        </p:xfrm>
        <a:graphic>
          <a:graphicData uri="http://schemas.openxmlformats.org/presentationml/2006/ole">
            <mc:AlternateContent xmlns:mc="http://schemas.openxmlformats.org/markup-compatibility/2006">
              <mc:Choice xmlns:v="urn:schemas-microsoft-com:vml" Requires="v">
                <p:oleObj name="Equation" r:id="rId4" imgW="812447" imgH="228501" progId="Equation.3">
                  <p:embed/>
                </p:oleObj>
              </mc:Choice>
              <mc:Fallback>
                <p:oleObj name="Equation" r:id="rId4" imgW="812447" imgH="228501" progId="Equation.3">
                  <p:embed/>
                  <p:pic>
                    <p:nvPicPr>
                      <p:cNvPr id="90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928813"/>
                        <a:ext cx="1335087" cy="37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7" name="Object 4"/>
          <p:cNvGraphicFramePr>
            <a:graphicFrameLocks noChangeAspect="1"/>
          </p:cNvGraphicFramePr>
          <p:nvPr/>
        </p:nvGraphicFramePr>
        <p:xfrm>
          <a:off x="4949825" y="2286000"/>
          <a:ext cx="1023938" cy="690563"/>
        </p:xfrm>
        <a:graphic>
          <a:graphicData uri="http://schemas.openxmlformats.org/presentationml/2006/ole">
            <mc:AlternateContent xmlns:mc="http://schemas.openxmlformats.org/markup-compatibility/2006">
              <mc:Choice xmlns:v="urn:schemas-microsoft-com:vml" Requires="v">
                <p:oleObj name="Equation" r:id="rId6" imgW="622030" imgH="418918" progId="Equation.3">
                  <p:embed/>
                </p:oleObj>
              </mc:Choice>
              <mc:Fallback>
                <p:oleObj name="Equation" r:id="rId6" imgW="622030" imgH="418918" progId="Equation.3">
                  <p:embed/>
                  <p:pic>
                    <p:nvPicPr>
                      <p:cNvPr id="9014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825" y="2286000"/>
                        <a:ext cx="1023938" cy="690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8" name="Object 5"/>
          <p:cNvGraphicFramePr>
            <a:graphicFrameLocks noChangeAspect="1"/>
          </p:cNvGraphicFramePr>
          <p:nvPr/>
        </p:nvGraphicFramePr>
        <p:xfrm>
          <a:off x="533400" y="2957513"/>
          <a:ext cx="730250" cy="752475"/>
        </p:xfrm>
        <a:graphic>
          <a:graphicData uri="http://schemas.openxmlformats.org/presentationml/2006/ole">
            <mc:AlternateContent xmlns:mc="http://schemas.openxmlformats.org/markup-compatibility/2006">
              <mc:Choice xmlns:v="urn:schemas-microsoft-com:vml" Requires="v">
                <p:oleObj name="Equation" r:id="rId8" imgW="444240" imgH="457200" progId="Equation.3">
                  <p:embed/>
                </p:oleObj>
              </mc:Choice>
              <mc:Fallback>
                <p:oleObj name="Equation" r:id="rId8" imgW="444240" imgH="457200" progId="Equation.3">
                  <p:embed/>
                  <p:pic>
                    <p:nvPicPr>
                      <p:cNvPr id="90148" name="Object 5"/>
                      <p:cNvPicPr>
                        <a:picLocks noChangeAspect="1" noChangeArrowheads="1"/>
                      </p:cNvPicPr>
                      <p:nvPr/>
                    </p:nvPicPr>
                    <p:blipFill>
                      <a:blip r:embed="rId9"/>
                      <a:srcRect/>
                      <a:stretch>
                        <a:fillRect/>
                      </a:stretch>
                    </p:blipFill>
                    <p:spPr bwMode="auto">
                      <a:xfrm>
                        <a:off x="533400" y="2957513"/>
                        <a:ext cx="730250" cy="752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49" name="Text Box 37"/>
          <p:cNvSpPr txBox="1">
            <a:spLocks noChangeArrowheads="1"/>
          </p:cNvSpPr>
          <p:nvPr/>
        </p:nvSpPr>
        <p:spPr bwMode="auto">
          <a:xfrm>
            <a:off x="1371600" y="20431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Wavefunctions are plane waves and energy bands are parabolic:</a:t>
            </a:r>
          </a:p>
        </p:txBody>
      </p:sp>
      <p:graphicFrame>
        <p:nvGraphicFramePr>
          <p:cNvPr id="90154" name="Object 8"/>
          <p:cNvGraphicFramePr>
            <a:graphicFrameLocks noChangeAspect="1"/>
          </p:cNvGraphicFramePr>
          <p:nvPr/>
        </p:nvGraphicFramePr>
        <p:xfrm>
          <a:off x="544513" y="3871913"/>
          <a:ext cx="708025" cy="752475"/>
        </p:xfrm>
        <a:graphic>
          <a:graphicData uri="http://schemas.openxmlformats.org/presentationml/2006/ole">
            <mc:AlternateContent xmlns:mc="http://schemas.openxmlformats.org/markup-compatibility/2006">
              <mc:Choice xmlns:v="urn:schemas-microsoft-com:vml" Requires="v">
                <p:oleObj name="Equation" r:id="rId10" imgW="431640" imgH="457200" progId="Equation.3">
                  <p:embed/>
                </p:oleObj>
              </mc:Choice>
              <mc:Fallback>
                <p:oleObj name="Equation" r:id="rId10" imgW="431640" imgH="457200" progId="Equation.3">
                  <p:embed/>
                  <p:pic>
                    <p:nvPicPr>
                      <p:cNvPr id="90154" name="Object 8"/>
                      <p:cNvPicPr>
                        <a:picLocks noChangeAspect="1" noChangeArrowheads="1"/>
                      </p:cNvPicPr>
                      <p:nvPr/>
                    </p:nvPicPr>
                    <p:blipFill>
                      <a:blip r:embed="rId11"/>
                      <a:srcRect/>
                      <a:stretch>
                        <a:fillRect/>
                      </a:stretch>
                    </p:blipFill>
                    <p:spPr bwMode="auto">
                      <a:xfrm>
                        <a:off x="544513" y="3871913"/>
                        <a:ext cx="708025" cy="752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55" name="Text Box 43"/>
          <p:cNvSpPr txBox="1">
            <a:spLocks noChangeArrowheads="1"/>
          </p:cNvSpPr>
          <p:nvPr/>
        </p:nvSpPr>
        <p:spPr bwMode="auto">
          <a:xfrm>
            <a:off x="1371600" y="3871913"/>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Electrons wavelengths approach a, so waves begin to be strongly back-scattered by the potential:</a:t>
            </a:r>
          </a:p>
        </p:txBody>
      </p:sp>
      <p:grpSp>
        <p:nvGrpSpPr>
          <p:cNvPr id="2" name="Group 46"/>
          <p:cNvGrpSpPr>
            <a:grpSpLocks/>
          </p:cNvGrpSpPr>
          <p:nvPr/>
        </p:nvGrpSpPr>
        <p:grpSpPr bwMode="auto">
          <a:xfrm>
            <a:off x="3200400" y="4557713"/>
            <a:ext cx="3736975" cy="374650"/>
            <a:chOff x="2016" y="2208"/>
            <a:chExt cx="2354" cy="236"/>
          </a:xfrm>
        </p:grpSpPr>
        <p:graphicFrame>
          <p:nvGraphicFramePr>
            <p:cNvPr id="41077" name="Object 9"/>
            <p:cNvGraphicFramePr>
              <a:graphicFrameLocks noChangeAspect="1"/>
            </p:cNvGraphicFramePr>
            <p:nvPr/>
          </p:nvGraphicFramePr>
          <p:xfrm>
            <a:off x="2016" y="2208"/>
            <a:ext cx="1642" cy="236"/>
          </p:xfrm>
          <a:graphic>
            <a:graphicData uri="http://schemas.openxmlformats.org/presentationml/2006/ole">
              <mc:AlternateContent xmlns:mc="http://schemas.openxmlformats.org/markup-compatibility/2006">
                <mc:Choice xmlns:v="urn:schemas-microsoft-com:vml" Requires="v">
                  <p:oleObj name="Equation" r:id="rId12" imgW="1587500" imgH="228600" progId="Equation.3">
                    <p:embed/>
                  </p:oleObj>
                </mc:Choice>
                <mc:Fallback>
                  <p:oleObj name="Equation" r:id="rId12" imgW="1587500" imgH="228600" progId="Equation.3">
                    <p:embed/>
                    <p:pic>
                      <p:nvPicPr>
                        <p:cNvPr id="41077"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6" y="2208"/>
                          <a:ext cx="1642" cy="23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8" name="Object 10"/>
            <p:cNvGraphicFramePr>
              <a:graphicFrameLocks noChangeAspect="1"/>
            </p:cNvGraphicFramePr>
            <p:nvPr/>
          </p:nvGraphicFramePr>
          <p:xfrm>
            <a:off x="3949" y="2234"/>
            <a:ext cx="421" cy="172"/>
          </p:xfrm>
          <a:graphic>
            <a:graphicData uri="http://schemas.openxmlformats.org/presentationml/2006/ole">
              <mc:AlternateContent xmlns:mc="http://schemas.openxmlformats.org/markup-compatibility/2006">
                <mc:Choice xmlns:v="urn:schemas-microsoft-com:vml" Requires="v">
                  <p:oleObj name="Equation" r:id="rId14" imgW="406048" imgH="164957" progId="Equation.3">
                    <p:embed/>
                  </p:oleObj>
                </mc:Choice>
                <mc:Fallback>
                  <p:oleObj name="Equation" r:id="rId14" imgW="406048" imgH="164957" progId="Equation.3">
                    <p:embed/>
                    <p:pic>
                      <p:nvPicPr>
                        <p:cNvPr id="41078"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49" y="2234"/>
                          <a:ext cx="421" cy="17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0976"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05500" y="0"/>
            <a:ext cx="3238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 Box 12"/>
          <p:cNvSpPr txBox="1">
            <a:spLocks noChangeArrowheads="1"/>
          </p:cNvSpPr>
          <p:nvPr/>
        </p:nvSpPr>
        <p:spPr bwMode="auto">
          <a:xfrm>
            <a:off x="6151563" y="2357438"/>
            <a:ext cx="2563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t>
            </a:r>
            <a:r>
              <a:rPr lang="en-GB" sz="1800">
                <a:sym typeface="Symbol" panose="05050102010706020507" pitchFamily="18" charset="2"/>
              </a:rPr>
              <a:t></a:t>
            </a:r>
            <a:r>
              <a:rPr lang="en-GB" sz="1800"/>
              <a:t>/a		  </a:t>
            </a:r>
            <a:r>
              <a:rPr lang="en-GB" sz="1800">
                <a:sym typeface="Symbol" panose="05050102010706020507" pitchFamily="18" charset="2"/>
              </a:rPr>
              <a:t></a:t>
            </a:r>
            <a:r>
              <a:rPr lang="en-GB" sz="1800"/>
              <a:t>/a</a:t>
            </a:r>
          </a:p>
        </p:txBody>
      </p:sp>
      <p:grpSp>
        <p:nvGrpSpPr>
          <p:cNvPr id="40979" name="Group 5"/>
          <p:cNvGrpSpPr>
            <a:grpSpLocks noChangeAspect="1"/>
          </p:cNvGrpSpPr>
          <p:nvPr/>
        </p:nvGrpSpPr>
        <p:grpSpPr bwMode="auto">
          <a:xfrm>
            <a:off x="7373938" y="5348288"/>
            <a:ext cx="2160587" cy="1922462"/>
            <a:chOff x="135" y="2369"/>
            <a:chExt cx="2040" cy="1816"/>
          </a:xfrm>
        </p:grpSpPr>
        <p:sp>
          <p:nvSpPr>
            <p:cNvPr id="40989" name="AutoShape 4"/>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0990" name="Group 46"/>
            <p:cNvGrpSpPr>
              <a:grpSpLocks/>
            </p:cNvGrpSpPr>
            <p:nvPr/>
          </p:nvGrpSpPr>
          <p:grpSpPr bwMode="auto">
            <a:xfrm>
              <a:off x="329" y="2481"/>
              <a:ext cx="1651" cy="1360"/>
              <a:chOff x="329" y="2481"/>
              <a:chExt cx="1651" cy="1360"/>
            </a:xfrm>
          </p:grpSpPr>
          <p:sp>
            <p:nvSpPr>
              <p:cNvPr id="40993" name="Line 6"/>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7"/>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8"/>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6" name="Line 9"/>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7" name="Line 10"/>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11"/>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Line 12"/>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Line 13"/>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14"/>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Line 15"/>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3" name="Line 16"/>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Line 17"/>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Line 18"/>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6" name="Line 19"/>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Line 20"/>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8" name="Line 21"/>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22"/>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0" name="Line 23"/>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1" name="Line 24"/>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2" name="Line 25"/>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Line 26"/>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4" name="Line 27"/>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Line 28"/>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Line 29"/>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30"/>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Line 31"/>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Line 32"/>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0" name="Line 33"/>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Line 34"/>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35"/>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36"/>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Line 37"/>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5" name="Line 38"/>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6" name="Line 39"/>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Line 40"/>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8" name="Line 41"/>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9" name="Line 42"/>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0" name="Line 43"/>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1" name="Line 44"/>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Line 45"/>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1" name="Freeform 49"/>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2" name="Freeform 51"/>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5" name="Straight Connector 4"/>
          <p:cNvCxnSpPr/>
          <p:nvPr/>
        </p:nvCxnSpPr>
        <p:spPr>
          <a:xfrm>
            <a:off x="2843213" y="6096000"/>
            <a:ext cx="0" cy="7270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059113" y="6092825"/>
            <a:ext cx="0" cy="7286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348038" y="6092825"/>
            <a:ext cx="0" cy="72866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6542088" y="5576888"/>
            <a:ext cx="2652712" cy="1368425"/>
          </a:xfrm>
          <a:custGeom>
            <a:avLst/>
            <a:gdLst>
              <a:gd name="connsiteX0" fmla="*/ 0 w 2653047"/>
              <a:gd name="connsiteY0" fmla="*/ 0 h 1368085"/>
              <a:gd name="connsiteX1" fmla="*/ 321971 w 2653047"/>
              <a:gd name="connsiteY1" fmla="*/ 824248 h 1368085"/>
              <a:gd name="connsiteX2" fmla="*/ 759853 w 2653047"/>
              <a:gd name="connsiteY2" fmla="*/ 1300766 h 1368085"/>
              <a:gd name="connsiteX3" fmla="*/ 965915 w 2653047"/>
              <a:gd name="connsiteY3" fmla="*/ 1326524 h 1368085"/>
              <a:gd name="connsiteX4" fmla="*/ 1300766 w 2653047"/>
              <a:gd name="connsiteY4" fmla="*/ 940158 h 1368085"/>
              <a:gd name="connsiteX5" fmla="*/ 1481070 w 2653047"/>
              <a:gd name="connsiteY5" fmla="*/ 953037 h 1368085"/>
              <a:gd name="connsiteX6" fmla="*/ 1700011 w 2653047"/>
              <a:gd name="connsiteY6" fmla="*/ 1262130 h 1368085"/>
              <a:gd name="connsiteX7" fmla="*/ 1918952 w 2653047"/>
              <a:gd name="connsiteY7" fmla="*/ 1326524 h 1368085"/>
              <a:gd name="connsiteX8" fmla="*/ 2228045 w 2653047"/>
              <a:gd name="connsiteY8" fmla="*/ 1210614 h 1368085"/>
              <a:gd name="connsiteX9" fmla="*/ 2485622 w 2653047"/>
              <a:gd name="connsiteY9" fmla="*/ 746975 h 1368085"/>
              <a:gd name="connsiteX10" fmla="*/ 2653047 w 2653047"/>
              <a:gd name="connsiteY10" fmla="*/ 373487 h 13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3047" h="1368085">
                <a:moveTo>
                  <a:pt x="0" y="0"/>
                </a:moveTo>
                <a:cubicBezTo>
                  <a:pt x="97664" y="303727"/>
                  <a:pt x="195329" y="607454"/>
                  <a:pt x="321971" y="824248"/>
                </a:cubicBezTo>
                <a:cubicBezTo>
                  <a:pt x="448613" y="1041042"/>
                  <a:pt x="652529" y="1217053"/>
                  <a:pt x="759853" y="1300766"/>
                </a:cubicBezTo>
                <a:cubicBezTo>
                  <a:pt x="867177" y="1384479"/>
                  <a:pt x="875763" y="1386625"/>
                  <a:pt x="965915" y="1326524"/>
                </a:cubicBezTo>
                <a:cubicBezTo>
                  <a:pt x="1056067" y="1266423"/>
                  <a:pt x="1214907" y="1002406"/>
                  <a:pt x="1300766" y="940158"/>
                </a:cubicBezTo>
                <a:cubicBezTo>
                  <a:pt x="1386625" y="877910"/>
                  <a:pt x="1414529" y="899375"/>
                  <a:pt x="1481070" y="953037"/>
                </a:cubicBezTo>
                <a:cubicBezTo>
                  <a:pt x="1547611" y="1006699"/>
                  <a:pt x="1627031" y="1199882"/>
                  <a:pt x="1700011" y="1262130"/>
                </a:cubicBezTo>
                <a:cubicBezTo>
                  <a:pt x="1772991" y="1324378"/>
                  <a:pt x="1830946" y="1335110"/>
                  <a:pt x="1918952" y="1326524"/>
                </a:cubicBezTo>
                <a:cubicBezTo>
                  <a:pt x="2006958" y="1317938"/>
                  <a:pt x="2133600" y="1307206"/>
                  <a:pt x="2228045" y="1210614"/>
                </a:cubicBezTo>
                <a:cubicBezTo>
                  <a:pt x="2322490" y="1114023"/>
                  <a:pt x="2414788" y="886496"/>
                  <a:pt x="2485622" y="746975"/>
                </a:cubicBezTo>
                <a:cubicBezTo>
                  <a:pt x="2556456" y="607454"/>
                  <a:pt x="2604751" y="490470"/>
                  <a:pt x="2653047" y="37348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Oval 3">
            <a:extLst>
              <a:ext uri="{FF2B5EF4-FFF2-40B4-BE49-F238E27FC236}">
                <a16:creationId xmlns:a16="http://schemas.microsoft.com/office/drawing/2014/main" id="{0F2CB370-6F59-4011-B6FD-DE63B3D2BFE7}"/>
              </a:ext>
            </a:extLst>
          </p:cNvPr>
          <p:cNvSpPr/>
          <p:nvPr/>
        </p:nvSpPr>
        <p:spPr>
          <a:xfrm>
            <a:off x="611188" y="6388100"/>
            <a:ext cx="249237"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a:extLst>
              <a:ext uri="{FF2B5EF4-FFF2-40B4-BE49-F238E27FC236}">
                <a16:creationId xmlns:a16="http://schemas.microsoft.com/office/drawing/2014/main" id="{CE9E90B5-2877-48C0-8DD5-353892D5BFA6}"/>
              </a:ext>
            </a:extLst>
          </p:cNvPr>
          <p:cNvSpPr/>
          <p:nvPr/>
        </p:nvSpPr>
        <p:spPr>
          <a:xfrm>
            <a:off x="1979613" y="6381750"/>
            <a:ext cx="247650"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a16="http://schemas.microsoft.com/office/drawing/2014/main" id="{23816D16-BE39-4DC2-BE0A-C1707D0C1A04}"/>
              </a:ext>
            </a:extLst>
          </p:cNvPr>
          <p:cNvSpPr/>
          <p:nvPr/>
        </p:nvSpPr>
        <p:spPr>
          <a:xfrm>
            <a:off x="3459163" y="6388100"/>
            <a:ext cx="249237"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a:extLst>
              <a:ext uri="{FF2B5EF4-FFF2-40B4-BE49-F238E27FC236}">
                <a16:creationId xmlns:a16="http://schemas.microsoft.com/office/drawing/2014/main" id="{216E2FAF-5AA1-48C3-B3AF-AA264FF35B94}"/>
              </a:ext>
            </a:extLst>
          </p:cNvPr>
          <p:cNvSpPr/>
          <p:nvPr/>
        </p:nvSpPr>
        <p:spPr>
          <a:xfrm>
            <a:off x="5043488" y="6381750"/>
            <a:ext cx="249237"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4051171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0145"/>
                                        </p:tgtEl>
                                        <p:attrNameLst>
                                          <p:attrName>style.visibility</p:attrName>
                                        </p:attrNameLst>
                                      </p:cBhvr>
                                      <p:to>
                                        <p:strVal val="visible"/>
                                      </p:to>
                                    </p:set>
                                    <p:animEffect transition="in" filter="dissolve">
                                      <p:cBhvr>
                                        <p:cTn id="7" dur="500"/>
                                        <p:tgtEl>
                                          <p:spTgt spid="901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0149"/>
                                        </p:tgtEl>
                                        <p:attrNameLst>
                                          <p:attrName>style.visibility</p:attrName>
                                        </p:attrNameLst>
                                      </p:cBhvr>
                                      <p:to>
                                        <p:strVal val="visible"/>
                                      </p:to>
                                    </p:set>
                                    <p:animEffect transition="in" filter="dissolve">
                                      <p:cBhvr>
                                        <p:cTn id="10" dur="500"/>
                                        <p:tgtEl>
                                          <p:spTgt spid="90149"/>
                                        </p:tgtEl>
                                      </p:cBhvr>
                                    </p:animEffect>
                                  </p:childTnLst>
                                </p:cTn>
                              </p:par>
                              <p:par>
                                <p:cTn id="11" presetID="9" presetClass="entr" presetSubtype="0" fill="hold" nodeType="withEffect">
                                  <p:stCondLst>
                                    <p:cond delay="0"/>
                                  </p:stCondLst>
                                  <p:childTnLst>
                                    <p:set>
                                      <p:cBhvr>
                                        <p:cTn id="12" dur="1" fill="hold">
                                          <p:stCondLst>
                                            <p:cond delay="0"/>
                                          </p:stCondLst>
                                        </p:cTn>
                                        <p:tgtEl>
                                          <p:spTgt spid="90146"/>
                                        </p:tgtEl>
                                        <p:attrNameLst>
                                          <p:attrName>style.visibility</p:attrName>
                                        </p:attrNameLst>
                                      </p:cBhvr>
                                      <p:to>
                                        <p:strVal val="visible"/>
                                      </p:to>
                                    </p:set>
                                    <p:animEffect transition="in" filter="dissolve">
                                      <p:cBhvr>
                                        <p:cTn id="13" dur="500"/>
                                        <p:tgtEl>
                                          <p:spTgt spid="90146"/>
                                        </p:tgtEl>
                                      </p:cBhvr>
                                    </p:animEffect>
                                  </p:childTnLst>
                                </p:cTn>
                              </p:par>
                              <p:par>
                                <p:cTn id="14" presetID="9" presetClass="entr" presetSubtype="0" fill="hold" nodeType="withEffect">
                                  <p:stCondLst>
                                    <p:cond delay="0"/>
                                  </p:stCondLst>
                                  <p:childTnLst>
                                    <p:set>
                                      <p:cBhvr>
                                        <p:cTn id="15" dur="1" fill="hold">
                                          <p:stCondLst>
                                            <p:cond delay="0"/>
                                          </p:stCondLst>
                                        </p:cTn>
                                        <p:tgtEl>
                                          <p:spTgt spid="90147"/>
                                        </p:tgtEl>
                                        <p:attrNameLst>
                                          <p:attrName>style.visibility</p:attrName>
                                        </p:attrNameLst>
                                      </p:cBhvr>
                                      <p:to>
                                        <p:strVal val="visible"/>
                                      </p:to>
                                    </p:set>
                                    <p:animEffect transition="in" filter="dissolve">
                                      <p:cBhvr>
                                        <p:cTn id="16" dur="500"/>
                                        <p:tgtEl>
                                          <p:spTgt spid="90147"/>
                                        </p:tgtEl>
                                      </p:cBhvr>
                                    </p:animEffect>
                                  </p:childTnLst>
                                </p:cTn>
                              </p:par>
                              <p:par>
                                <p:cTn id="17" presetID="9" presetClass="entr" presetSubtype="0" fill="hold" nodeType="withEffect">
                                  <p:stCondLst>
                                    <p:cond delay="0"/>
                                  </p:stCondLst>
                                  <p:childTnLst>
                                    <p:set>
                                      <p:cBhvr>
                                        <p:cTn id="18" dur="1" fill="hold">
                                          <p:stCondLst>
                                            <p:cond delay="0"/>
                                          </p:stCondLst>
                                        </p:cTn>
                                        <p:tgtEl>
                                          <p:spTgt spid="90148"/>
                                        </p:tgtEl>
                                        <p:attrNameLst>
                                          <p:attrName>style.visibility</p:attrName>
                                        </p:attrNameLst>
                                      </p:cBhvr>
                                      <p:to>
                                        <p:strVal val="visible"/>
                                      </p:to>
                                    </p:set>
                                    <p:animEffect transition="in" filter="dissolve">
                                      <p:cBhvr>
                                        <p:cTn id="19" dur="500"/>
                                        <p:tgtEl>
                                          <p:spTgt spid="90148"/>
                                        </p:tgtEl>
                                      </p:cBhvr>
                                    </p:animEffect>
                                  </p:childTnLst>
                                </p:cTn>
                              </p:par>
                              <p:par>
                                <p:cTn id="20" presetID="1" presetClass="entr" presetSubtype="0" fill="hold" nodeType="withEffect">
                                  <p:stCondLst>
                                    <p:cond delay="0"/>
                                  </p:stCondLst>
                                  <p:childTnLst>
                                    <p:set>
                                      <p:cBhvr>
                                        <p:cTn id="21" dur="1" fill="hold">
                                          <p:stCondLst>
                                            <p:cond delay="0"/>
                                          </p:stCondLst>
                                        </p:cTn>
                                        <p:tgtEl>
                                          <p:spTgt spid="118"/>
                                        </p:tgtEl>
                                        <p:attrNameLst>
                                          <p:attrName>style.visibility</p:attrName>
                                        </p:attrNameLst>
                                      </p:cBhvr>
                                      <p:to>
                                        <p:strVal val="visible"/>
                                      </p:to>
                                    </p:set>
                                  </p:childTnLst>
                                </p:cTn>
                              </p:par>
                              <p:par>
                                <p:cTn id="22" presetID="9" presetClass="entr" presetSubtype="0" fill="hold" grpId="0" nodeType="withEffect">
                                  <p:stCondLst>
                                    <p:cond delay="0"/>
                                  </p:stCondLst>
                                  <p:childTnLst>
                                    <p:set>
                                      <p:cBhvr>
                                        <p:cTn id="23" dur="1" fill="hold">
                                          <p:stCondLst>
                                            <p:cond delay="0"/>
                                          </p:stCondLst>
                                        </p:cTn>
                                        <p:tgtEl>
                                          <p:spTgt spid="90142"/>
                                        </p:tgtEl>
                                        <p:attrNameLst>
                                          <p:attrName>style.visibility</p:attrName>
                                        </p:attrNameLst>
                                      </p:cBhvr>
                                      <p:to>
                                        <p:strVal val="visible"/>
                                      </p:to>
                                    </p:set>
                                    <p:animEffect transition="in" filter="dissolve">
                                      <p:cBhvr>
                                        <p:cTn id="24" dur="500"/>
                                        <p:tgtEl>
                                          <p:spTgt spid="90142"/>
                                        </p:tgtEl>
                                      </p:cBhvr>
                                    </p:animEffect>
                                  </p:childTnLst>
                                </p:cTn>
                              </p:par>
                              <p:par>
                                <p:cTn id="25" presetID="9" presetClass="entr" presetSubtype="0" fill="hold" nodeType="withEffect">
                                  <p:stCondLst>
                                    <p:cond delay="0"/>
                                  </p:stCondLst>
                                  <p:childTnLst>
                                    <p:set>
                                      <p:cBhvr>
                                        <p:cTn id="26" dur="1" fill="hold">
                                          <p:stCondLst>
                                            <p:cond delay="0"/>
                                          </p:stCondLst>
                                        </p:cTn>
                                        <p:tgtEl>
                                          <p:spTgt spid="90154"/>
                                        </p:tgtEl>
                                        <p:attrNameLst>
                                          <p:attrName>style.visibility</p:attrName>
                                        </p:attrNameLst>
                                      </p:cBhvr>
                                      <p:to>
                                        <p:strVal val="visible"/>
                                      </p:to>
                                    </p:set>
                                    <p:animEffect transition="in" filter="dissolve">
                                      <p:cBhvr>
                                        <p:cTn id="27" dur="500"/>
                                        <p:tgtEl>
                                          <p:spTgt spid="90154"/>
                                        </p:tgtEl>
                                      </p:cBhvr>
                                    </p:animEffec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9" presetClass="entr" presetSubtype="0" fill="hold" grpId="0" nodeType="withEffect">
                                  <p:stCondLst>
                                    <p:cond delay="0"/>
                                  </p:stCondLst>
                                  <p:childTnLst>
                                    <p:set>
                                      <p:cBhvr>
                                        <p:cTn id="31" dur="1" fill="hold">
                                          <p:stCondLst>
                                            <p:cond delay="0"/>
                                          </p:stCondLst>
                                        </p:cTn>
                                        <p:tgtEl>
                                          <p:spTgt spid="90155"/>
                                        </p:tgtEl>
                                        <p:attrNameLst>
                                          <p:attrName>style.visibility</p:attrName>
                                        </p:attrNameLst>
                                      </p:cBhvr>
                                      <p:to>
                                        <p:strVal val="visible"/>
                                      </p:to>
                                    </p:set>
                                    <p:animEffect transition="in" filter="dissolve">
                                      <p:cBhvr>
                                        <p:cTn id="32" dur="500"/>
                                        <p:tgtEl>
                                          <p:spTgt spid="90155"/>
                                        </p:tgtEl>
                                      </p:cBhvr>
                                    </p:animEffect>
                                  </p:childTnLst>
                                </p:cTn>
                              </p:par>
                              <p:par>
                                <p:cTn id="33" presetID="9"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par>
                                <p:cTn id="36" presetID="1" presetClass="entr" presetSubtype="0" fill="hold" nodeType="withEffect">
                                  <p:stCondLst>
                                    <p:cond delay="0"/>
                                  </p:stCondLst>
                                  <p:childTnLst>
                                    <p:set>
                                      <p:cBhvr>
                                        <p:cTn id="3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2" grpId="0" autoUpdateAnimBg="0"/>
      <p:bldP spid="90149" grpId="0" autoUpdateAnimBg="0"/>
      <p:bldP spid="9015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14375" y="836613"/>
            <a:ext cx="5429250" cy="533400"/>
          </a:xfrm>
        </p:spPr>
        <p:txBody>
          <a:bodyPr/>
          <a:lstStyle/>
          <a:p>
            <a:pPr algn="ctr"/>
            <a:r>
              <a:rPr lang="en-US" sz="2800" b="1">
                <a:solidFill>
                  <a:schemeClr val="tx1"/>
                </a:solidFill>
              </a:rPr>
              <a:t>Electron Wavefunctions in a Periodic Potential</a:t>
            </a:r>
            <a:br>
              <a:rPr lang="en-US" sz="2800" b="1">
                <a:solidFill>
                  <a:schemeClr val="tx1"/>
                </a:solidFill>
              </a:rPr>
            </a:br>
            <a:r>
              <a:rPr lang="en-US" sz="2800" b="1">
                <a:solidFill>
                  <a:schemeClr val="tx1"/>
                </a:solidFill>
              </a:rPr>
              <a:t>U=barrier potential</a:t>
            </a:r>
          </a:p>
        </p:txBody>
      </p:sp>
      <p:sp>
        <p:nvSpPr>
          <p:cNvPr id="40963" name="Text Box 3"/>
          <p:cNvSpPr txBox="1">
            <a:spLocks noChangeArrowheads="1"/>
          </p:cNvSpPr>
          <p:nvPr/>
        </p:nvSpPr>
        <p:spPr bwMode="auto">
          <a:xfrm>
            <a:off x="381000" y="166211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Consider the following cases:</a:t>
            </a:r>
          </a:p>
        </p:txBody>
      </p:sp>
      <p:sp>
        <p:nvSpPr>
          <p:cNvPr id="90142" name="Text Box 30"/>
          <p:cNvSpPr txBox="1">
            <a:spLocks noChangeArrowheads="1"/>
          </p:cNvSpPr>
          <p:nvPr/>
        </p:nvSpPr>
        <p:spPr bwMode="auto">
          <a:xfrm>
            <a:off x="1371600" y="2957513"/>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Electrons wavelengths much larger than a, so wavefunctions and energy bands are nearly the same as above</a:t>
            </a:r>
          </a:p>
        </p:txBody>
      </p:sp>
      <p:graphicFrame>
        <p:nvGraphicFramePr>
          <p:cNvPr id="90145" name="Object 2"/>
          <p:cNvGraphicFramePr>
            <a:graphicFrameLocks noChangeAspect="1"/>
          </p:cNvGraphicFramePr>
          <p:nvPr/>
        </p:nvGraphicFramePr>
        <p:xfrm>
          <a:off x="531813" y="2195513"/>
          <a:ext cx="711200" cy="355600"/>
        </p:xfrm>
        <a:graphic>
          <a:graphicData uri="http://schemas.openxmlformats.org/presentationml/2006/ole">
            <mc:AlternateContent xmlns:mc="http://schemas.openxmlformats.org/markup-compatibility/2006">
              <mc:Choice xmlns:v="urn:schemas-microsoft-com:vml" Requires="v">
                <p:oleObj name="Equation" r:id="rId2" imgW="431640" imgH="215640" progId="Equation.3">
                  <p:embed/>
                </p:oleObj>
              </mc:Choice>
              <mc:Fallback>
                <p:oleObj name="Equation" r:id="rId2" imgW="431640" imgH="215640" progId="Equation.3">
                  <p:embed/>
                  <p:pic>
                    <p:nvPicPr>
                      <p:cNvPr id="90145" name="Object 2"/>
                      <p:cNvPicPr>
                        <a:picLocks noChangeAspect="1" noChangeArrowheads="1"/>
                      </p:cNvPicPr>
                      <p:nvPr/>
                    </p:nvPicPr>
                    <p:blipFill>
                      <a:blip r:embed="rId3"/>
                      <a:srcRect/>
                      <a:stretch>
                        <a:fillRect/>
                      </a:stretch>
                    </p:blipFill>
                    <p:spPr bwMode="auto">
                      <a:xfrm>
                        <a:off x="531813" y="2195513"/>
                        <a:ext cx="711200" cy="3556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6" name="Object 3"/>
          <p:cNvGraphicFramePr>
            <a:graphicFrameLocks noChangeAspect="1"/>
          </p:cNvGraphicFramePr>
          <p:nvPr/>
        </p:nvGraphicFramePr>
        <p:xfrm>
          <a:off x="4859338" y="1928813"/>
          <a:ext cx="1335087" cy="376237"/>
        </p:xfrm>
        <a:graphic>
          <a:graphicData uri="http://schemas.openxmlformats.org/presentationml/2006/ole">
            <mc:AlternateContent xmlns:mc="http://schemas.openxmlformats.org/markup-compatibility/2006">
              <mc:Choice xmlns:v="urn:schemas-microsoft-com:vml" Requires="v">
                <p:oleObj name="Equation" r:id="rId4" imgW="812447" imgH="228501" progId="Equation.3">
                  <p:embed/>
                </p:oleObj>
              </mc:Choice>
              <mc:Fallback>
                <p:oleObj name="Equation" r:id="rId4" imgW="812447" imgH="228501" progId="Equation.3">
                  <p:embed/>
                  <p:pic>
                    <p:nvPicPr>
                      <p:cNvPr id="90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928813"/>
                        <a:ext cx="1335087" cy="37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7" name="Object 4"/>
          <p:cNvGraphicFramePr>
            <a:graphicFrameLocks noChangeAspect="1"/>
          </p:cNvGraphicFramePr>
          <p:nvPr/>
        </p:nvGraphicFramePr>
        <p:xfrm>
          <a:off x="4949825" y="2286000"/>
          <a:ext cx="1023938" cy="690563"/>
        </p:xfrm>
        <a:graphic>
          <a:graphicData uri="http://schemas.openxmlformats.org/presentationml/2006/ole">
            <mc:AlternateContent xmlns:mc="http://schemas.openxmlformats.org/markup-compatibility/2006">
              <mc:Choice xmlns:v="urn:schemas-microsoft-com:vml" Requires="v">
                <p:oleObj name="Equation" r:id="rId6" imgW="622030" imgH="418918" progId="Equation.3">
                  <p:embed/>
                </p:oleObj>
              </mc:Choice>
              <mc:Fallback>
                <p:oleObj name="Equation" r:id="rId6" imgW="622030" imgH="418918" progId="Equation.3">
                  <p:embed/>
                  <p:pic>
                    <p:nvPicPr>
                      <p:cNvPr id="9014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825" y="2286000"/>
                        <a:ext cx="1023938" cy="6905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148" name="Object 5"/>
          <p:cNvGraphicFramePr>
            <a:graphicFrameLocks noChangeAspect="1"/>
          </p:cNvGraphicFramePr>
          <p:nvPr/>
        </p:nvGraphicFramePr>
        <p:xfrm>
          <a:off x="533400" y="2957513"/>
          <a:ext cx="730250" cy="752475"/>
        </p:xfrm>
        <a:graphic>
          <a:graphicData uri="http://schemas.openxmlformats.org/presentationml/2006/ole">
            <mc:AlternateContent xmlns:mc="http://schemas.openxmlformats.org/markup-compatibility/2006">
              <mc:Choice xmlns:v="urn:schemas-microsoft-com:vml" Requires="v">
                <p:oleObj name="Equation" r:id="rId8" imgW="444240" imgH="457200" progId="Equation.3">
                  <p:embed/>
                </p:oleObj>
              </mc:Choice>
              <mc:Fallback>
                <p:oleObj name="Equation" r:id="rId8" imgW="444240" imgH="457200" progId="Equation.3">
                  <p:embed/>
                  <p:pic>
                    <p:nvPicPr>
                      <p:cNvPr id="90148" name="Object 5"/>
                      <p:cNvPicPr>
                        <a:picLocks noChangeAspect="1" noChangeArrowheads="1"/>
                      </p:cNvPicPr>
                      <p:nvPr/>
                    </p:nvPicPr>
                    <p:blipFill>
                      <a:blip r:embed="rId9"/>
                      <a:srcRect/>
                      <a:stretch>
                        <a:fillRect/>
                      </a:stretch>
                    </p:blipFill>
                    <p:spPr bwMode="auto">
                      <a:xfrm>
                        <a:off x="533400" y="2957513"/>
                        <a:ext cx="730250" cy="752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49" name="Text Box 37"/>
          <p:cNvSpPr txBox="1">
            <a:spLocks noChangeArrowheads="1"/>
          </p:cNvSpPr>
          <p:nvPr/>
        </p:nvSpPr>
        <p:spPr bwMode="auto">
          <a:xfrm>
            <a:off x="1371600" y="20431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Wavefunctions are plane waves and energy bands are parabolic:</a:t>
            </a:r>
          </a:p>
        </p:txBody>
      </p:sp>
      <p:graphicFrame>
        <p:nvGraphicFramePr>
          <p:cNvPr id="90150" name="Object 6"/>
          <p:cNvGraphicFramePr>
            <a:graphicFrameLocks noChangeAspect="1"/>
          </p:cNvGraphicFramePr>
          <p:nvPr/>
        </p:nvGraphicFramePr>
        <p:xfrm>
          <a:off x="544513" y="4868863"/>
          <a:ext cx="708025" cy="752475"/>
        </p:xfrm>
        <a:graphic>
          <a:graphicData uri="http://schemas.openxmlformats.org/presentationml/2006/ole">
            <mc:AlternateContent xmlns:mc="http://schemas.openxmlformats.org/markup-compatibility/2006">
              <mc:Choice xmlns:v="urn:schemas-microsoft-com:vml" Requires="v">
                <p:oleObj name="Equation" r:id="rId10" imgW="431640" imgH="457200" progId="Equation.3">
                  <p:embed/>
                </p:oleObj>
              </mc:Choice>
              <mc:Fallback>
                <p:oleObj name="Equation" r:id="rId10" imgW="431640" imgH="457200" progId="Equation.3">
                  <p:embed/>
                  <p:pic>
                    <p:nvPicPr>
                      <p:cNvPr id="90150" name="Object 6"/>
                      <p:cNvPicPr>
                        <a:picLocks noChangeAspect="1" noChangeArrowheads="1"/>
                      </p:cNvPicPr>
                      <p:nvPr/>
                    </p:nvPicPr>
                    <p:blipFill>
                      <a:blip r:embed="rId11"/>
                      <a:srcRect/>
                      <a:stretch>
                        <a:fillRect/>
                      </a:stretch>
                    </p:blipFill>
                    <p:spPr bwMode="auto">
                      <a:xfrm>
                        <a:off x="544513" y="4868863"/>
                        <a:ext cx="708025" cy="752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51" name="Text Box 39"/>
          <p:cNvSpPr txBox="1">
            <a:spLocks noChangeArrowheads="1"/>
          </p:cNvSpPr>
          <p:nvPr/>
        </p:nvSpPr>
        <p:spPr bwMode="auto">
          <a:xfrm>
            <a:off x="1371600" y="4868863"/>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Electrons waves are strongly back-scattered (Bragg scattering) so standing waves are formed:</a:t>
            </a:r>
          </a:p>
        </p:txBody>
      </p:sp>
      <p:graphicFrame>
        <p:nvGraphicFramePr>
          <p:cNvPr id="90152" name="Object 7"/>
          <p:cNvGraphicFramePr>
            <a:graphicFrameLocks noChangeAspect="1"/>
          </p:cNvGraphicFramePr>
          <p:nvPr/>
        </p:nvGraphicFramePr>
        <p:xfrm>
          <a:off x="461600" y="5630431"/>
          <a:ext cx="6054616" cy="560387"/>
        </p:xfrm>
        <a:graphic>
          <a:graphicData uri="http://schemas.openxmlformats.org/presentationml/2006/ole">
            <mc:AlternateContent xmlns:mc="http://schemas.openxmlformats.org/markup-compatibility/2006">
              <mc:Choice xmlns:v="urn:schemas-microsoft-com:vml" Requires="v">
                <p:oleObj name="Equation" r:id="rId12" imgW="2882880" imgH="266400" progId="Equation.3">
                  <p:embed/>
                </p:oleObj>
              </mc:Choice>
              <mc:Fallback>
                <p:oleObj name="Equation" r:id="rId12" imgW="2882880" imgH="266400" progId="Equation.3">
                  <p:embed/>
                  <p:pic>
                    <p:nvPicPr>
                      <p:cNvPr id="90152" name="Object 7"/>
                      <p:cNvPicPr>
                        <a:picLocks noChangeAspect="1" noChangeArrowheads="1"/>
                      </p:cNvPicPr>
                      <p:nvPr/>
                    </p:nvPicPr>
                    <p:blipFill>
                      <a:blip r:embed="rId13"/>
                      <a:srcRect/>
                      <a:stretch>
                        <a:fillRect/>
                      </a:stretch>
                    </p:blipFill>
                    <p:spPr bwMode="auto">
                      <a:xfrm>
                        <a:off x="461600" y="5630431"/>
                        <a:ext cx="6054616" cy="560387"/>
                      </a:xfrm>
                      <a:prstGeom prst="rect">
                        <a:avLst/>
                      </a:prstGeom>
                      <a:solidFill>
                        <a:schemeClr val="bg1"/>
                      </a:solidFill>
                      <a:ln>
                        <a:noFill/>
                      </a:ln>
                      <a:effectLst/>
                    </p:spPr>
                  </p:pic>
                </p:oleObj>
              </mc:Fallback>
            </mc:AlternateContent>
          </a:graphicData>
        </a:graphic>
      </p:graphicFrame>
      <p:graphicFrame>
        <p:nvGraphicFramePr>
          <p:cNvPr id="90154" name="Object 8"/>
          <p:cNvGraphicFramePr>
            <a:graphicFrameLocks noChangeAspect="1"/>
          </p:cNvGraphicFramePr>
          <p:nvPr/>
        </p:nvGraphicFramePr>
        <p:xfrm>
          <a:off x="544513" y="3871913"/>
          <a:ext cx="708025" cy="752475"/>
        </p:xfrm>
        <a:graphic>
          <a:graphicData uri="http://schemas.openxmlformats.org/presentationml/2006/ole">
            <mc:AlternateContent xmlns:mc="http://schemas.openxmlformats.org/markup-compatibility/2006">
              <mc:Choice xmlns:v="urn:schemas-microsoft-com:vml" Requires="v">
                <p:oleObj name="Equation" r:id="rId14" imgW="431640" imgH="457200" progId="Equation.3">
                  <p:embed/>
                </p:oleObj>
              </mc:Choice>
              <mc:Fallback>
                <p:oleObj name="Equation" r:id="rId14" imgW="431640" imgH="457200" progId="Equation.3">
                  <p:embed/>
                  <p:pic>
                    <p:nvPicPr>
                      <p:cNvPr id="90154" name="Object 8"/>
                      <p:cNvPicPr>
                        <a:picLocks noChangeAspect="1" noChangeArrowheads="1"/>
                      </p:cNvPicPr>
                      <p:nvPr/>
                    </p:nvPicPr>
                    <p:blipFill>
                      <a:blip r:embed="rId15"/>
                      <a:srcRect/>
                      <a:stretch>
                        <a:fillRect/>
                      </a:stretch>
                    </p:blipFill>
                    <p:spPr bwMode="auto">
                      <a:xfrm>
                        <a:off x="544513" y="3871913"/>
                        <a:ext cx="708025" cy="7524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55" name="Text Box 43"/>
          <p:cNvSpPr txBox="1">
            <a:spLocks noChangeArrowheads="1"/>
          </p:cNvSpPr>
          <p:nvPr/>
        </p:nvSpPr>
        <p:spPr bwMode="auto">
          <a:xfrm>
            <a:off x="1371600" y="3871913"/>
            <a:ext cx="716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Electrons wavelengths approach a, so waves begin to be strongly back-scattered by the potential:</a:t>
            </a:r>
          </a:p>
        </p:txBody>
      </p:sp>
      <p:grpSp>
        <p:nvGrpSpPr>
          <p:cNvPr id="2" name="Group 46"/>
          <p:cNvGrpSpPr>
            <a:grpSpLocks/>
          </p:cNvGrpSpPr>
          <p:nvPr/>
        </p:nvGrpSpPr>
        <p:grpSpPr bwMode="auto">
          <a:xfrm>
            <a:off x="3200400" y="4557713"/>
            <a:ext cx="3736975" cy="374650"/>
            <a:chOff x="2016" y="2208"/>
            <a:chExt cx="2354" cy="236"/>
          </a:xfrm>
        </p:grpSpPr>
        <p:graphicFrame>
          <p:nvGraphicFramePr>
            <p:cNvPr id="41077" name="Object 9"/>
            <p:cNvGraphicFramePr>
              <a:graphicFrameLocks noChangeAspect="1"/>
            </p:cNvGraphicFramePr>
            <p:nvPr/>
          </p:nvGraphicFramePr>
          <p:xfrm>
            <a:off x="2016" y="2208"/>
            <a:ext cx="1642" cy="236"/>
          </p:xfrm>
          <a:graphic>
            <a:graphicData uri="http://schemas.openxmlformats.org/presentationml/2006/ole">
              <mc:AlternateContent xmlns:mc="http://schemas.openxmlformats.org/markup-compatibility/2006">
                <mc:Choice xmlns:v="urn:schemas-microsoft-com:vml" Requires="v">
                  <p:oleObj name="Equation" r:id="rId16" imgW="1587500" imgH="228600" progId="Equation.3">
                    <p:embed/>
                  </p:oleObj>
                </mc:Choice>
                <mc:Fallback>
                  <p:oleObj name="Equation" r:id="rId16" imgW="1587500" imgH="228600" progId="Equation.3">
                    <p:embed/>
                    <p:pic>
                      <p:nvPicPr>
                        <p:cNvPr id="41077"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16" y="2208"/>
                          <a:ext cx="1642" cy="23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8" name="Object 10"/>
            <p:cNvGraphicFramePr>
              <a:graphicFrameLocks noChangeAspect="1"/>
            </p:cNvGraphicFramePr>
            <p:nvPr/>
          </p:nvGraphicFramePr>
          <p:xfrm>
            <a:off x="3949" y="2234"/>
            <a:ext cx="421" cy="172"/>
          </p:xfrm>
          <a:graphic>
            <a:graphicData uri="http://schemas.openxmlformats.org/presentationml/2006/ole">
              <mc:AlternateContent xmlns:mc="http://schemas.openxmlformats.org/markup-compatibility/2006">
                <mc:Choice xmlns:v="urn:schemas-microsoft-com:vml" Requires="v">
                  <p:oleObj name="Equation" r:id="rId18" imgW="406048" imgH="164957" progId="Equation.3">
                    <p:embed/>
                  </p:oleObj>
                </mc:Choice>
                <mc:Fallback>
                  <p:oleObj name="Equation" r:id="rId18" imgW="406048" imgH="164957" progId="Equation.3">
                    <p:embed/>
                    <p:pic>
                      <p:nvPicPr>
                        <p:cNvPr id="41078"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49" y="2234"/>
                          <a:ext cx="421" cy="17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0976" name="Picture 4"/>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05500" y="0"/>
            <a:ext cx="3238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Text Box 12"/>
          <p:cNvSpPr txBox="1">
            <a:spLocks noChangeArrowheads="1"/>
          </p:cNvSpPr>
          <p:nvPr/>
        </p:nvSpPr>
        <p:spPr bwMode="auto">
          <a:xfrm>
            <a:off x="6151563" y="2357438"/>
            <a:ext cx="2563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t>
            </a:r>
            <a:r>
              <a:rPr lang="en-GB" sz="1800">
                <a:sym typeface="Symbol" panose="05050102010706020507" pitchFamily="18" charset="2"/>
              </a:rPr>
              <a:t></a:t>
            </a:r>
            <a:r>
              <a:rPr lang="en-GB" sz="1800"/>
              <a:t>/a		  </a:t>
            </a:r>
            <a:r>
              <a:rPr lang="en-GB" sz="1800">
                <a:sym typeface="Symbol" panose="05050102010706020507" pitchFamily="18" charset="2"/>
              </a:rPr>
              <a:t></a:t>
            </a:r>
            <a:r>
              <a:rPr lang="en-GB" sz="1800"/>
              <a:t>/a</a:t>
            </a:r>
          </a:p>
        </p:txBody>
      </p:sp>
      <p:grpSp>
        <p:nvGrpSpPr>
          <p:cNvPr id="40978" name="Group 5"/>
          <p:cNvGrpSpPr>
            <a:grpSpLocks noChangeAspect="1"/>
          </p:cNvGrpSpPr>
          <p:nvPr/>
        </p:nvGrpSpPr>
        <p:grpSpPr bwMode="auto">
          <a:xfrm>
            <a:off x="6300788" y="5322888"/>
            <a:ext cx="2159000" cy="1922462"/>
            <a:chOff x="135" y="2369"/>
            <a:chExt cx="2040" cy="1816"/>
          </a:xfrm>
        </p:grpSpPr>
        <p:sp>
          <p:nvSpPr>
            <p:cNvPr id="41033" name="AutoShape 4"/>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1034" name="Group 46"/>
            <p:cNvGrpSpPr>
              <a:grpSpLocks/>
            </p:cNvGrpSpPr>
            <p:nvPr/>
          </p:nvGrpSpPr>
          <p:grpSpPr bwMode="auto">
            <a:xfrm>
              <a:off x="329" y="2481"/>
              <a:ext cx="1651" cy="1360"/>
              <a:chOff x="329" y="2481"/>
              <a:chExt cx="1651" cy="1360"/>
            </a:xfrm>
          </p:grpSpPr>
          <p:sp>
            <p:nvSpPr>
              <p:cNvPr id="41037" name="Line 6"/>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8" name="Line 7"/>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9" name="Line 8"/>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0" name="Line 9"/>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1" name="Line 10"/>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2" name="Line 11"/>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12"/>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4" name="Line 13"/>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5" name="Line 14"/>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Line 15"/>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7" name="Line 16"/>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8" name="Line 17"/>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9" name="Line 18"/>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0" name="Line 19"/>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1" name="Line 20"/>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2" name="Line 21"/>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3" name="Line 22"/>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4" name="Line 23"/>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5" name="Line 24"/>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6" name="Line 25"/>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7" name="Line 26"/>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8" name="Line 27"/>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9" name="Line 28"/>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0" name="Line 29"/>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1" name="Line 30"/>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2" name="Line 31"/>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3" name="Line 32"/>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4" name="Line 33"/>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5" name="Line 34"/>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6" name="Line 35"/>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7" name="Line 36"/>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8" name="Line 37"/>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9" name="Line 38"/>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0" name="Line 39"/>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1" name="Line 40"/>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2" name="Line 41"/>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3" name="Line 42"/>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4" name="Line 43"/>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5" name="Line 44"/>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6" name="Line 45"/>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035" name="Freeform 49"/>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51"/>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79" name="Group 5"/>
          <p:cNvGrpSpPr>
            <a:grpSpLocks noChangeAspect="1"/>
          </p:cNvGrpSpPr>
          <p:nvPr/>
        </p:nvGrpSpPr>
        <p:grpSpPr bwMode="auto">
          <a:xfrm>
            <a:off x="7373938" y="5348288"/>
            <a:ext cx="2160587" cy="1922462"/>
            <a:chOff x="135" y="2369"/>
            <a:chExt cx="2040" cy="1816"/>
          </a:xfrm>
        </p:grpSpPr>
        <p:sp>
          <p:nvSpPr>
            <p:cNvPr id="40989" name="AutoShape 4"/>
            <p:cNvSpPr>
              <a:spLocks noChangeAspect="1" noChangeArrowheads="1" noTextEdit="1"/>
            </p:cNvSpPr>
            <p:nvPr/>
          </p:nvSpPr>
          <p:spPr bwMode="auto">
            <a:xfrm>
              <a:off x="135" y="2369"/>
              <a:ext cx="2040"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0990" name="Group 46"/>
            <p:cNvGrpSpPr>
              <a:grpSpLocks/>
            </p:cNvGrpSpPr>
            <p:nvPr/>
          </p:nvGrpSpPr>
          <p:grpSpPr bwMode="auto">
            <a:xfrm>
              <a:off x="329" y="2481"/>
              <a:ext cx="1651" cy="1360"/>
              <a:chOff x="329" y="2481"/>
              <a:chExt cx="1651" cy="1360"/>
            </a:xfrm>
          </p:grpSpPr>
          <p:sp>
            <p:nvSpPr>
              <p:cNvPr id="40993" name="Line 6"/>
              <p:cNvSpPr>
                <a:spLocks noChangeShapeType="1"/>
              </p:cNvSpPr>
              <p:nvPr/>
            </p:nvSpPr>
            <p:spPr bwMode="auto">
              <a:xfrm>
                <a:off x="32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7"/>
              <p:cNvSpPr>
                <a:spLocks noChangeShapeType="1"/>
              </p:cNvSpPr>
              <p:nvPr/>
            </p:nvSpPr>
            <p:spPr bwMode="auto">
              <a:xfrm>
                <a:off x="370" y="2614"/>
                <a:ext cx="42"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8"/>
              <p:cNvSpPr>
                <a:spLocks noChangeShapeType="1"/>
              </p:cNvSpPr>
              <p:nvPr/>
            </p:nvSpPr>
            <p:spPr bwMode="auto">
              <a:xfrm>
                <a:off x="412" y="2739"/>
                <a:ext cx="41"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6" name="Line 9"/>
              <p:cNvSpPr>
                <a:spLocks noChangeShapeType="1"/>
              </p:cNvSpPr>
              <p:nvPr/>
            </p:nvSpPr>
            <p:spPr bwMode="auto">
              <a:xfrm>
                <a:off x="453"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7" name="Line 10"/>
              <p:cNvSpPr>
                <a:spLocks noChangeShapeType="1"/>
              </p:cNvSpPr>
              <p:nvPr/>
            </p:nvSpPr>
            <p:spPr bwMode="auto">
              <a:xfrm>
                <a:off x="494" y="2971"/>
                <a:ext cx="42"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11"/>
              <p:cNvSpPr>
                <a:spLocks noChangeShapeType="1"/>
              </p:cNvSpPr>
              <p:nvPr/>
            </p:nvSpPr>
            <p:spPr bwMode="auto">
              <a:xfrm>
                <a:off x="536"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Line 12"/>
              <p:cNvSpPr>
                <a:spLocks noChangeShapeType="1"/>
              </p:cNvSpPr>
              <p:nvPr/>
            </p:nvSpPr>
            <p:spPr bwMode="auto">
              <a:xfrm>
                <a:off x="577"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Line 13"/>
              <p:cNvSpPr>
                <a:spLocks noChangeShapeType="1"/>
              </p:cNvSpPr>
              <p:nvPr/>
            </p:nvSpPr>
            <p:spPr bwMode="auto">
              <a:xfrm>
                <a:off x="618"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14"/>
              <p:cNvSpPr>
                <a:spLocks noChangeShapeType="1"/>
              </p:cNvSpPr>
              <p:nvPr/>
            </p:nvSpPr>
            <p:spPr bwMode="auto">
              <a:xfrm>
                <a:off x="660"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Line 15"/>
              <p:cNvSpPr>
                <a:spLocks noChangeShapeType="1"/>
              </p:cNvSpPr>
              <p:nvPr/>
            </p:nvSpPr>
            <p:spPr bwMode="auto">
              <a:xfrm>
                <a:off x="701"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3" name="Line 16"/>
              <p:cNvSpPr>
                <a:spLocks noChangeShapeType="1"/>
              </p:cNvSpPr>
              <p:nvPr/>
            </p:nvSpPr>
            <p:spPr bwMode="auto">
              <a:xfrm>
                <a:off x="742" y="3501"/>
                <a:ext cx="41"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Line 17"/>
              <p:cNvSpPr>
                <a:spLocks noChangeShapeType="1"/>
              </p:cNvSpPr>
              <p:nvPr/>
            </p:nvSpPr>
            <p:spPr bwMode="auto">
              <a:xfrm>
                <a:off x="783" y="3566"/>
                <a:ext cx="42"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Line 18"/>
              <p:cNvSpPr>
                <a:spLocks noChangeShapeType="1"/>
              </p:cNvSpPr>
              <p:nvPr/>
            </p:nvSpPr>
            <p:spPr bwMode="auto">
              <a:xfrm>
                <a:off x="825"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6" name="Line 19"/>
              <p:cNvSpPr>
                <a:spLocks noChangeShapeType="1"/>
              </p:cNvSpPr>
              <p:nvPr/>
            </p:nvSpPr>
            <p:spPr bwMode="auto">
              <a:xfrm>
                <a:off x="866" y="3675"/>
                <a:ext cx="41"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Line 20"/>
              <p:cNvSpPr>
                <a:spLocks noChangeShapeType="1"/>
              </p:cNvSpPr>
              <p:nvPr/>
            </p:nvSpPr>
            <p:spPr bwMode="auto">
              <a:xfrm>
                <a:off x="907" y="3719"/>
                <a:ext cx="42"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8" name="Line 21"/>
              <p:cNvSpPr>
                <a:spLocks noChangeShapeType="1"/>
              </p:cNvSpPr>
              <p:nvPr/>
            </p:nvSpPr>
            <p:spPr bwMode="auto">
              <a:xfrm>
                <a:off x="949"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22"/>
              <p:cNvSpPr>
                <a:spLocks noChangeShapeType="1"/>
              </p:cNvSpPr>
              <p:nvPr/>
            </p:nvSpPr>
            <p:spPr bwMode="auto">
              <a:xfrm>
                <a:off x="990"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0" name="Line 23"/>
              <p:cNvSpPr>
                <a:spLocks noChangeShapeType="1"/>
              </p:cNvSpPr>
              <p:nvPr/>
            </p:nvSpPr>
            <p:spPr bwMode="auto">
              <a:xfrm>
                <a:off x="1031" y="3811"/>
                <a:ext cx="41"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1" name="Line 24"/>
              <p:cNvSpPr>
                <a:spLocks noChangeShapeType="1"/>
              </p:cNvSpPr>
              <p:nvPr/>
            </p:nvSpPr>
            <p:spPr bwMode="auto">
              <a:xfrm>
                <a:off x="1072"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2" name="Line 25"/>
              <p:cNvSpPr>
                <a:spLocks noChangeShapeType="1"/>
              </p:cNvSpPr>
              <p:nvPr/>
            </p:nvSpPr>
            <p:spPr bwMode="auto">
              <a:xfrm>
                <a:off x="1113" y="3838"/>
                <a:ext cx="42"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Line 26"/>
              <p:cNvSpPr>
                <a:spLocks noChangeShapeType="1"/>
              </p:cNvSpPr>
              <p:nvPr/>
            </p:nvSpPr>
            <p:spPr bwMode="auto">
              <a:xfrm flipV="1">
                <a:off x="1155" y="3838"/>
                <a:ext cx="41" cy="3"/>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4" name="Line 27"/>
              <p:cNvSpPr>
                <a:spLocks noChangeShapeType="1"/>
              </p:cNvSpPr>
              <p:nvPr/>
            </p:nvSpPr>
            <p:spPr bwMode="auto">
              <a:xfrm flipV="1">
                <a:off x="1196" y="3827"/>
                <a:ext cx="41" cy="11"/>
              </a:xfrm>
              <a:prstGeom prst="line">
                <a:avLst/>
              </a:prstGeom>
              <a:noFill/>
              <a:ln w="4">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Line 28"/>
              <p:cNvSpPr>
                <a:spLocks noChangeShapeType="1"/>
              </p:cNvSpPr>
              <p:nvPr/>
            </p:nvSpPr>
            <p:spPr bwMode="auto">
              <a:xfrm flipV="1">
                <a:off x="1237" y="3811"/>
                <a:ext cx="42" cy="16"/>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Line 29"/>
              <p:cNvSpPr>
                <a:spLocks noChangeShapeType="1"/>
              </p:cNvSpPr>
              <p:nvPr/>
            </p:nvSpPr>
            <p:spPr bwMode="auto">
              <a:xfrm flipV="1">
                <a:off x="1279" y="3787"/>
                <a:ext cx="41" cy="2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30"/>
              <p:cNvSpPr>
                <a:spLocks noChangeShapeType="1"/>
              </p:cNvSpPr>
              <p:nvPr/>
            </p:nvSpPr>
            <p:spPr bwMode="auto">
              <a:xfrm flipV="1">
                <a:off x="1320" y="3756"/>
                <a:ext cx="41" cy="3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Line 31"/>
              <p:cNvSpPr>
                <a:spLocks noChangeShapeType="1"/>
              </p:cNvSpPr>
              <p:nvPr/>
            </p:nvSpPr>
            <p:spPr bwMode="auto">
              <a:xfrm flipV="1">
                <a:off x="1361" y="3719"/>
                <a:ext cx="41" cy="37"/>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Line 32"/>
              <p:cNvSpPr>
                <a:spLocks noChangeShapeType="1"/>
              </p:cNvSpPr>
              <p:nvPr/>
            </p:nvSpPr>
            <p:spPr bwMode="auto">
              <a:xfrm flipV="1">
                <a:off x="1402" y="3675"/>
                <a:ext cx="42" cy="44"/>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0" name="Line 33"/>
              <p:cNvSpPr>
                <a:spLocks noChangeShapeType="1"/>
              </p:cNvSpPr>
              <p:nvPr/>
            </p:nvSpPr>
            <p:spPr bwMode="auto">
              <a:xfrm flipV="1">
                <a:off x="1444" y="3624"/>
                <a:ext cx="41" cy="5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Line 34"/>
              <p:cNvSpPr>
                <a:spLocks noChangeShapeType="1"/>
              </p:cNvSpPr>
              <p:nvPr/>
            </p:nvSpPr>
            <p:spPr bwMode="auto">
              <a:xfrm flipV="1">
                <a:off x="1485" y="3566"/>
                <a:ext cx="41" cy="5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35"/>
              <p:cNvSpPr>
                <a:spLocks noChangeShapeType="1"/>
              </p:cNvSpPr>
              <p:nvPr/>
            </p:nvSpPr>
            <p:spPr bwMode="auto">
              <a:xfrm flipV="1">
                <a:off x="1526" y="3501"/>
                <a:ext cx="42" cy="6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36"/>
              <p:cNvSpPr>
                <a:spLocks noChangeShapeType="1"/>
              </p:cNvSpPr>
              <p:nvPr/>
            </p:nvSpPr>
            <p:spPr bwMode="auto">
              <a:xfrm flipV="1">
                <a:off x="1568" y="3430"/>
                <a:ext cx="41" cy="71"/>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Line 37"/>
              <p:cNvSpPr>
                <a:spLocks noChangeShapeType="1"/>
              </p:cNvSpPr>
              <p:nvPr/>
            </p:nvSpPr>
            <p:spPr bwMode="auto">
              <a:xfrm flipV="1">
                <a:off x="1609" y="3352"/>
                <a:ext cx="41" cy="78"/>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5" name="Line 38"/>
              <p:cNvSpPr>
                <a:spLocks noChangeShapeType="1"/>
              </p:cNvSpPr>
              <p:nvPr/>
            </p:nvSpPr>
            <p:spPr bwMode="auto">
              <a:xfrm flipV="1">
                <a:off x="1650" y="3267"/>
                <a:ext cx="42" cy="8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6" name="Line 39"/>
              <p:cNvSpPr>
                <a:spLocks noChangeShapeType="1"/>
              </p:cNvSpPr>
              <p:nvPr/>
            </p:nvSpPr>
            <p:spPr bwMode="auto">
              <a:xfrm flipV="1">
                <a:off x="1692" y="3175"/>
                <a:ext cx="41" cy="9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Line 40"/>
              <p:cNvSpPr>
                <a:spLocks noChangeShapeType="1"/>
              </p:cNvSpPr>
              <p:nvPr/>
            </p:nvSpPr>
            <p:spPr bwMode="auto">
              <a:xfrm flipV="1">
                <a:off x="1733" y="3076"/>
                <a:ext cx="41" cy="99"/>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8" name="Line 41"/>
              <p:cNvSpPr>
                <a:spLocks noChangeShapeType="1"/>
              </p:cNvSpPr>
              <p:nvPr/>
            </p:nvSpPr>
            <p:spPr bwMode="auto">
              <a:xfrm flipV="1">
                <a:off x="1774" y="2971"/>
                <a:ext cx="41" cy="10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9" name="Line 42"/>
              <p:cNvSpPr>
                <a:spLocks noChangeShapeType="1"/>
              </p:cNvSpPr>
              <p:nvPr/>
            </p:nvSpPr>
            <p:spPr bwMode="auto">
              <a:xfrm flipV="1">
                <a:off x="1815" y="2859"/>
                <a:ext cx="41" cy="112"/>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0" name="Line 43"/>
              <p:cNvSpPr>
                <a:spLocks noChangeShapeType="1"/>
              </p:cNvSpPr>
              <p:nvPr/>
            </p:nvSpPr>
            <p:spPr bwMode="auto">
              <a:xfrm flipV="1">
                <a:off x="1856" y="2739"/>
                <a:ext cx="42" cy="120"/>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1" name="Line 44"/>
              <p:cNvSpPr>
                <a:spLocks noChangeShapeType="1"/>
              </p:cNvSpPr>
              <p:nvPr/>
            </p:nvSpPr>
            <p:spPr bwMode="auto">
              <a:xfrm flipV="1">
                <a:off x="1898" y="2614"/>
                <a:ext cx="41" cy="125"/>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Line 45"/>
              <p:cNvSpPr>
                <a:spLocks noChangeShapeType="1"/>
              </p:cNvSpPr>
              <p:nvPr/>
            </p:nvSpPr>
            <p:spPr bwMode="auto">
              <a:xfrm flipV="1">
                <a:off x="1939" y="2481"/>
                <a:ext cx="41" cy="133"/>
              </a:xfrm>
              <a:prstGeom prst="line">
                <a:avLst/>
              </a:prstGeom>
              <a:noFill/>
              <a:ln w="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91" name="Freeform 49"/>
            <p:cNvSpPr>
              <a:spLocks/>
            </p:cNvSpPr>
            <p:nvPr/>
          </p:nvSpPr>
          <p:spPr bwMode="auto">
            <a:xfrm>
              <a:off x="1109" y="2430"/>
              <a:ext cx="81" cy="139"/>
            </a:xfrm>
            <a:custGeom>
              <a:avLst/>
              <a:gdLst>
                <a:gd name="T0" fmla="*/ 0 w 81"/>
                <a:gd name="T1" fmla="*/ 133 h 139"/>
                <a:gd name="T2" fmla="*/ 41 w 81"/>
                <a:gd name="T3" fmla="*/ 139 h 139"/>
                <a:gd name="T4" fmla="*/ 81 w 81"/>
                <a:gd name="T5" fmla="*/ 133 h 139"/>
                <a:gd name="T6" fmla="*/ 41 w 81"/>
                <a:gd name="T7" fmla="*/ 0 h 139"/>
                <a:gd name="T8" fmla="*/ 0 w 81"/>
                <a:gd name="T9" fmla="*/ 133 h 139"/>
                <a:gd name="T10" fmla="*/ 0 60000 65536"/>
                <a:gd name="T11" fmla="*/ 0 60000 65536"/>
                <a:gd name="T12" fmla="*/ 0 60000 65536"/>
                <a:gd name="T13" fmla="*/ 0 60000 65536"/>
                <a:gd name="T14" fmla="*/ 0 60000 65536"/>
                <a:gd name="T15" fmla="*/ 0 w 81"/>
                <a:gd name="T16" fmla="*/ 0 h 139"/>
                <a:gd name="T17" fmla="*/ 81 w 81"/>
                <a:gd name="T18" fmla="*/ 139 h 139"/>
              </a:gdLst>
              <a:ahLst/>
              <a:cxnLst>
                <a:cxn ang="T10">
                  <a:pos x="T0" y="T1"/>
                </a:cxn>
                <a:cxn ang="T11">
                  <a:pos x="T2" y="T3"/>
                </a:cxn>
                <a:cxn ang="T12">
                  <a:pos x="T4" y="T5"/>
                </a:cxn>
                <a:cxn ang="T13">
                  <a:pos x="T6" y="T7"/>
                </a:cxn>
                <a:cxn ang="T14">
                  <a:pos x="T8" y="T9"/>
                </a:cxn>
              </a:cxnLst>
              <a:rect l="T15" t="T16" r="T17" b="T18"/>
              <a:pathLst>
                <a:path w="81" h="139">
                  <a:moveTo>
                    <a:pt x="0" y="133"/>
                  </a:moveTo>
                  <a:cubicBezTo>
                    <a:pt x="13" y="136"/>
                    <a:pt x="27" y="139"/>
                    <a:pt x="41" y="139"/>
                  </a:cubicBezTo>
                  <a:cubicBezTo>
                    <a:pt x="54" y="138"/>
                    <a:pt x="68" y="136"/>
                    <a:pt x="81" y="133"/>
                  </a:cubicBezTo>
                  <a:lnTo>
                    <a:pt x="41" y="0"/>
                  </a:lnTo>
                  <a:lnTo>
                    <a:pt x="0" y="13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2" name="Freeform 51"/>
            <p:cNvSpPr>
              <a:spLocks/>
            </p:cNvSpPr>
            <p:nvPr/>
          </p:nvSpPr>
          <p:spPr bwMode="auto">
            <a:xfrm>
              <a:off x="1931" y="3800"/>
              <a:ext cx="140" cy="81"/>
            </a:xfrm>
            <a:custGeom>
              <a:avLst/>
              <a:gdLst>
                <a:gd name="T0" fmla="*/ 6 w 140"/>
                <a:gd name="T1" fmla="*/ 0 h 81"/>
                <a:gd name="T2" fmla="*/ 1 w 140"/>
                <a:gd name="T3" fmla="*/ 40 h 81"/>
                <a:gd name="T4" fmla="*/ 6 w 140"/>
                <a:gd name="T5" fmla="*/ 81 h 81"/>
                <a:gd name="T6" fmla="*/ 140 w 140"/>
                <a:gd name="T7" fmla="*/ 41 h 81"/>
                <a:gd name="T8" fmla="*/ 6 w 140"/>
                <a:gd name="T9" fmla="*/ 0 h 81"/>
                <a:gd name="T10" fmla="*/ 0 60000 65536"/>
                <a:gd name="T11" fmla="*/ 0 60000 65536"/>
                <a:gd name="T12" fmla="*/ 0 60000 65536"/>
                <a:gd name="T13" fmla="*/ 0 60000 65536"/>
                <a:gd name="T14" fmla="*/ 0 60000 65536"/>
                <a:gd name="T15" fmla="*/ 0 w 140"/>
                <a:gd name="T16" fmla="*/ 0 h 81"/>
                <a:gd name="T17" fmla="*/ 140 w 140"/>
                <a:gd name="T18" fmla="*/ 81 h 81"/>
              </a:gdLst>
              <a:ahLst/>
              <a:cxnLst>
                <a:cxn ang="T10">
                  <a:pos x="T0" y="T1"/>
                </a:cxn>
                <a:cxn ang="T11">
                  <a:pos x="T2" y="T3"/>
                </a:cxn>
                <a:cxn ang="T12">
                  <a:pos x="T4" y="T5"/>
                </a:cxn>
                <a:cxn ang="T13">
                  <a:pos x="T6" y="T7"/>
                </a:cxn>
                <a:cxn ang="T14">
                  <a:pos x="T8" y="T9"/>
                </a:cxn>
              </a:cxnLst>
              <a:rect l="T15" t="T16" r="T17" b="T18"/>
              <a:pathLst>
                <a:path w="140" h="81">
                  <a:moveTo>
                    <a:pt x="6" y="0"/>
                  </a:moveTo>
                  <a:cubicBezTo>
                    <a:pt x="3" y="13"/>
                    <a:pt x="1" y="27"/>
                    <a:pt x="1" y="40"/>
                  </a:cubicBezTo>
                  <a:cubicBezTo>
                    <a:pt x="0" y="54"/>
                    <a:pt x="3" y="68"/>
                    <a:pt x="6" y="81"/>
                  </a:cubicBezTo>
                  <a:lnTo>
                    <a:pt x="140" y="41"/>
                  </a:lnTo>
                  <a:lnTo>
                    <a:pt x="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Oval 2"/>
          <p:cNvSpPr/>
          <p:nvPr/>
        </p:nvSpPr>
        <p:spPr>
          <a:xfrm>
            <a:off x="611188" y="6388100"/>
            <a:ext cx="249237"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Oval 110"/>
          <p:cNvSpPr/>
          <p:nvPr/>
        </p:nvSpPr>
        <p:spPr>
          <a:xfrm>
            <a:off x="1979613" y="6381750"/>
            <a:ext cx="247650"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Oval 111"/>
          <p:cNvSpPr/>
          <p:nvPr/>
        </p:nvSpPr>
        <p:spPr>
          <a:xfrm>
            <a:off x="3459163" y="6388100"/>
            <a:ext cx="249237"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3" name="Oval 112"/>
          <p:cNvSpPr/>
          <p:nvPr/>
        </p:nvSpPr>
        <p:spPr>
          <a:xfrm>
            <a:off x="5043488" y="6381750"/>
            <a:ext cx="249237" cy="231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5" name="Straight Connector 4"/>
          <p:cNvCxnSpPr/>
          <p:nvPr/>
        </p:nvCxnSpPr>
        <p:spPr>
          <a:xfrm>
            <a:off x="2843213" y="6096000"/>
            <a:ext cx="0" cy="7270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059113" y="6092825"/>
            <a:ext cx="0" cy="7286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576638" y="6086475"/>
            <a:ext cx="0" cy="72707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348038" y="6092825"/>
            <a:ext cx="0" cy="72866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6542088" y="5576888"/>
            <a:ext cx="2652712" cy="1368425"/>
          </a:xfrm>
          <a:custGeom>
            <a:avLst/>
            <a:gdLst>
              <a:gd name="connsiteX0" fmla="*/ 0 w 2653047"/>
              <a:gd name="connsiteY0" fmla="*/ 0 h 1368085"/>
              <a:gd name="connsiteX1" fmla="*/ 321971 w 2653047"/>
              <a:gd name="connsiteY1" fmla="*/ 824248 h 1368085"/>
              <a:gd name="connsiteX2" fmla="*/ 759853 w 2653047"/>
              <a:gd name="connsiteY2" fmla="*/ 1300766 h 1368085"/>
              <a:gd name="connsiteX3" fmla="*/ 965915 w 2653047"/>
              <a:gd name="connsiteY3" fmla="*/ 1326524 h 1368085"/>
              <a:gd name="connsiteX4" fmla="*/ 1300766 w 2653047"/>
              <a:gd name="connsiteY4" fmla="*/ 940158 h 1368085"/>
              <a:gd name="connsiteX5" fmla="*/ 1481070 w 2653047"/>
              <a:gd name="connsiteY5" fmla="*/ 953037 h 1368085"/>
              <a:gd name="connsiteX6" fmla="*/ 1700011 w 2653047"/>
              <a:gd name="connsiteY6" fmla="*/ 1262130 h 1368085"/>
              <a:gd name="connsiteX7" fmla="*/ 1918952 w 2653047"/>
              <a:gd name="connsiteY7" fmla="*/ 1326524 h 1368085"/>
              <a:gd name="connsiteX8" fmla="*/ 2228045 w 2653047"/>
              <a:gd name="connsiteY8" fmla="*/ 1210614 h 1368085"/>
              <a:gd name="connsiteX9" fmla="*/ 2485622 w 2653047"/>
              <a:gd name="connsiteY9" fmla="*/ 746975 h 1368085"/>
              <a:gd name="connsiteX10" fmla="*/ 2653047 w 2653047"/>
              <a:gd name="connsiteY10" fmla="*/ 373487 h 13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3047" h="1368085">
                <a:moveTo>
                  <a:pt x="0" y="0"/>
                </a:moveTo>
                <a:cubicBezTo>
                  <a:pt x="97664" y="303727"/>
                  <a:pt x="195329" y="607454"/>
                  <a:pt x="321971" y="824248"/>
                </a:cubicBezTo>
                <a:cubicBezTo>
                  <a:pt x="448613" y="1041042"/>
                  <a:pt x="652529" y="1217053"/>
                  <a:pt x="759853" y="1300766"/>
                </a:cubicBezTo>
                <a:cubicBezTo>
                  <a:pt x="867177" y="1384479"/>
                  <a:pt x="875763" y="1386625"/>
                  <a:pt x="965915" y="1326524"/>
                </a:cubicBezTo>
                <a:cubicBezTo>
                  <a:pt x="1056067" y="1266423"/>
                  <a:pt x="1214907" y="1002406"/>
                  <a:pt x="1300766" y="940158"/>
                </a:cubicBezTo>
                <a:cubicBezTo>
                  <a:pt x="1386625" y="877910"/>
                  <a:pt x="1414529" y="899375"/>
                  <a:pt x="1481070" y="953037"/>
                </a:cubicBezTo>
                <a:cubicBezTo>
                  <a:pt x="1547611" y="1006699"/>
                  <a:pt x="1627031" y="1199882"/>
                  <a:pt x="1700011" y="1262130"/>
                </a:cubicBezTo>
                <a:cubicBezTo>
                  <a:pt x="1772991" y="1324378"/>
                  <a:pt x="1830946" y="1335110"/>
                  <a:pt x="1918952" y="1326524"/>
                </a:cubicBezTo>
                <a:cubicBezTo>
                  <a:pt x="2006958" y="1317938"/>
                  <a:pt x="2133600" y="1307206"/>
                  <a:pt x="2228045" y="1210614"/>
                </a:cubicBezTo>
                <a:cubicBezTo>
                  <a:pt x="2322490" y="1114023"/>
                  <a:pt x="2414788" y="886496"/>
                  <a:pt x="2485622" y="746975"/>
                </a:cubicBezTo>
                <a:cubicBezTo>
                  <a:pt x="2556456" y="607454"/>
                  <a:pt x="2604751" y="490470"/>
                  <a:pt x="2653047" y="373487"/>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261734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0145"/>
                                        </p:tgtEl>
                                        <p:attrNameLst>
                                          <p:attrName>style.visibility</p:attrName>
                                        </p:attrNameLst>
                                      </p:cBhvr>
                                      <p:to>
                                        <p:strVal val="visible"/>
                                      </p:to>
                                    </p:set>
                                    <p:animEffect transition="in" filter="dissolve">
                                      <p:cBhvr>
                                        <p:cTn id="7" dur="500"/>
                                        <p:tgtEl>
                                          <p:spTgt spid="901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0149"/>
                                        </p:tgtEl>
                                        <p:attrNameLst>
                                          <p:attrName>style.visibility</p:attrName>
                                        </p:attrNameLst>
                                      </p:cBhvr>
                                      <p:to>
                                        <p:strVal val="visible"/>
                                      </p:to>
                                    </p:set>
                                    <p:animEffect transition="in" filter="dissolve">
                                      <p:cBhvr>
                                        <p:cTn id="10" dur="500"/>
                                        <p:tgtEl>
                                          <p:spTgt spid="90149"/>
                                        </p:tgtEl>
                                      </p:cBhvr>
                                    </p:animEffect>
                                  </p:childTnLst>
                                </p:cTn>
                              </p:par>
                              <p:par>
                                <p:cTn id="11" presetID="9" presetClass="entr" presetSubtype="0" fill="hold" nodeType="withEffect">
                                  <p:stCondLst>
                                    <p:cond delay="0"/>
                                  </p:stCondLst>
                                  <p:childTnLst>
                                    <p:set>
                                      <p:cBhvr>
                                        <p:cTn id="12" dur="1" fill="hold">
                                          <p:stCondLst>
                                            <p:cond delay="0"/>
                                          </p:stCondLst>
                                        </p:cTn>
                                        <p:tgtEl>
                                          <p:spTgt spid="90146"/>
                                        </p:tgtEl>
                                        <p:attrNameLst>
                                          <p:attrName>style.visibility</p:attrName>
                                        </p:attrNameLst>
                                      </p:cBhvr>
                                      <p:to>
                                        <p:strVal val="visible"/>
                                      </p:to>
                                    </p:set>
                                    <p:animEffect transition="in" filter="dissolve">
                                      <p:cBhvr>
                                        <p:cTn id="13" dur="500"/>
                                        <p:tgtEl>
                                          <p:spTgt spid="90146"/>
                                        </p:tgtEl>
                                      </p:cBhvr>
                                    </p:animEffect>
                                  </p:childTnLst>
                                </p:cTn>
                              </p:par>
                              <p:par>
                                <p:cTn id="14" presetID="9" presetClass="entr" presetSubtype="0" fill="hold" nodeType="withEffect">
                                  <p:stCondLst>
                                    <p:cond delay="0"/>
                                  </p:stCondLst>
                                  <p:childTnLst>
                                    <p:set>
                                      <p:cBhvr>
                                        <p:cTn id="15" dur="1" fill="hold">
                                          <p:stCondLst>
                                            <p:cond delay="0"/>
                                          </p:stCondLst>
                                        </p:cTn>
                                        <p:tgtEl>
                                          <p:spTgt spid="90147"/>
                                        </p:tgtEl>
                                        <p:attrNameLst>
                                          <p:attrName>style.visibility</p:attrName>
                                        </p:attrNameLst>
                                      </p:cBhvr>
                                      <p:to>
                                        <p:strVal val="visible"/>
                                      </p:to>
                                    </p:set>
                                    <p:animEffect transition="in" filter="dissolve">
                                      <p:cBhvr>
                                        <p:cTn id="16" dur="500"/>
                                        <p:tgtEl>
                                          <p:spTgt spid="90147"/>
                                        </p:tgtEl>
                                      </p:cBhvr>
                                    </p:animEffect>
                                  </p:childTnLst>
                                </p:cTn>
                              </p:par>
                              <p:par>
                                <p:cTn id="17" presetID="9" presetClass="entr" presetSubtype="0" fill="hold" nodeType="withEffect">
                                  <p:stCondLst>
                                    <p:cond delay="0"/>
                                  </p:stCondLst>
                                  <p:childTnLst>
                                    <p:set>
                                      <p:cBhvr>
                                        <p:cTn id="18" dur="1" fill="hold">
                                          <p:stCondLst>
                                            <p:cond delay="0"/>
                                          </p:stCondLst>
                                        </p:cTn>
                                        <p:tgtEl>
                                          <p:spTgt spid="90148"/>
                                        </p:tgtEl>
                                        <p:attrNameLst>
                                          <p:attrName>style.visibility</p:attrName>
                                        </p:attrNameLst>
                                      </p:cBhvr>
                                      <p:to>
                                        <p:strVal val="visible"/>
                                      </p:to>
                                    </p:set>
                                    <p:animEffect transition="in" filter="dissolve">
                                      <p:cBhvr>
                                        <p:cTn id="19" dur="500"/>
                                        <p:tgtEl>
                                          <p:spTgt spid="90148"/>
                                        </p:tgtEl>
                                      </p:cBhvr>
                                    </p:animEffect>
                                  </p:childTnLst>
                                </p:cTn>
                              </p:par>
                              <p:par>
                                <p:cTn id="20" presetID="1" presetClass="entr" presetSubtype="0" fill="hold" nodeType="withEffect">
                                  <p:stCondLst>
                                    <p:cond delay="0"/>
                                  </p:stCondLst>
                                  <p:childTnLst>
                                    <p:set>
                                      <p:cBhvr>
                                        <p:cTn id="21" dur="1" fill="hold">
                                          <p:stCondLst>
                                            <p:cond delay="0"/>
                                          </p:stCondLst>
                                        </p:cTn>
                                        <p:tgtEl>
                                          <p:spTgt spid="118"/>
                                        </p:tgtEl>
                                        <p:attrNameLst>
                                          <p:attrName>style.visibility</p:attrName>
                                        </p:attrNameLst>
                                      </p:cBhvr>
                                      <p:to>
                                        <p:strVal val="visible"/>
                                      </p:to>
                                    </p:set>
                                  </p:childTnLst>
                                </p:cTn>
                              </p:par>
                              <p:par>
                                <p:cTn id="22" presetID="9" presetClass="entr" presetSubtype="0" fill="hold" grpId="0" nodeType="withEffect">
                                  <p:stCondLst>
                                    <p:cond delay="0"/>
                                  </p:stCondLst>
                                  <p:childTnLst>
                                    <p:set>
                                      <p:cBhvr>
                                        <p:cTn id="23" dur="1" fill="hold">
                                          <p:stCondLst>
                                            <p:cond delay="0"/>
                                          </p:stCondLst>
                                        </p:cTn>
                                        <p:tgtEl>
                                          <p:spTgt spid="90142"/>
                                        </p:tgtEl>
                                        <p:attrNameLst>
                                          <p:attrName>style.visibility</p:attrName>
                                        </p:attrNameLst>
                                      </p:cBhvr>
                                      <p:to>
                                        <p:strVal val="visible"/>
                                      </p:to>
                                    </p:set>
                                    <p:animEffect transition="in" filter="dissolve">
                                      <p:cBhvr>
                                        <p:cTn id="24" dur="500"/>
                                        <p:tgtEl>
                                          <p:spTgt spid="90142"/>
                                        </p:tgtEl>
                                      </p:cBhvr>
                                    </p:animEffect>
                                  </p:childTnLst>
                                </p:cTn>
                              </p:par>
                              <p:par>
                                <p:cTn id="25" presetID="9" presetClass="entr" presetSubtype="0" fill="hold" nodeType="withEffect">
                                  <p:stCondLst>
                                    <p:cond delay="0"/>
                                  </p:stCondLst>
                                  <p:childTnLst>
                                    <p:set>
                                      <p:cBhvr>
                                        <p:cTn id="26" dur="1" fill="hold">
                                          <p:stCondLst>
                                            <p:cond delay="0"/>
                                          </p:stCondLst>
                                        </p:cTn>
                                        <p:tgtEl>
                                          <p:spTgt spid="90154"/>
                                        </p:tgtEl>
                                        <p:attrNameLst>
                                          <p:attrName>style.visibility</p:attrName>
                                        </p:attrNameLst>
                                      </p:cBhvr>
                                      <p:to>
                                        <p:strVal val="visible"/>
                                      </p:to>
                                    </p:set>
                                    <p:animEffect transition="in" filter="dissolve">
                                      <p:cBhvr>
                                        <p:cTn id="27" dur="500"/>
                                        <p:tgtEl>
                                          <p:spTgt spid="90154"/>
                                        </p:tgtEl>
                                      </p:cBhvr>
                                    </p:animEffec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9" presetClass="entr" presetSubtype="0" fill="hold" grpId="0" nodeType="withEffect">
                                  <p:stCondLst>
                                    <p:cond delay="0"/>
                                  </p:stCondLst>
                                  <p:childTnLst>
                                    <p:set>
                                      <p:cBhvr>
                                        <p:cTn id="31" dur="1" fill="hold">
                                          <p:stCondLst>
                                            <p:cond delay="0"/>
                                          </p:stCondLst>
                                        </p:cTn>
                                        <p:tgtEl>
                                          <p:spTgt spid="90155"/>
                                        </p:tgtEl>
                                        <p:attrNameLst>
                                          <p:attrName>style.visibility</p:attrName>
                                        </p:attrNameLst>
                                      </p:cBhvr>
                                      <p:to>
                                        <p:strVal val="visible"/>
                                      </p:to>
                                    </p:set>
                                    <p:animEffect transition="in" filter="dissolve">
                                      <p:cBhvr>
                                        <p:cTn id="32" dur="500"/>
                                        <p:tgtEl>
                                          <p:spTgt spid="90155"/>
                                        </p:tgtEl>
                                      </p:cBhvr>
                                    </p:animEffect>
                                  </p:childTnLst>
                                </p:cTn>
                              </p:par>
                              <p:par>
                                <p:cTn id="33" presetID="9"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par>
                                <p:cTn id="36" presetID="1" presetClass="entr" presetSubtype="0" fill="hold" nodeType="withEffect">
                                  <p:stCondLst>
                                    <p:cond delay="0"/>
                                  </p:stCondLst>
                                  <p:childTnLst>
                                    <p:set>
                                      <p:cBhvr>
                                        <p:cTn id="37" dur="1" fill="hold">
                                          <p:stCondLst>
                                            <p:cond delay="0"/>
                                          </p:stCondLst>
                                        </p:cTn>
                                        <p:tgtEl>
                                          <p:spTgt spid="120"/>
                                        </p:tgtEl>
                                        <p:attrNameLst>
                                          <p:attrName>style.visibility</p:attrName>
                                        </p:attrNameLst>
                                      </p:cBhvr>
                                      <p:to>
                                        <p:strVal val="visible"/>
                                      </p:to>
                                    </p:set>
                                  </p:childTnLst>
                                </p:cTn>
                              </p:par>
                              <p:par>
                                <p:cTn id="38" presetID="9" presetClass="entr" presetSubtype="0" fill="hold" nodeType="withEffect">
                                  <p:stCondLst>
                                    <p:cond delay="0"/>
                                  </p:stCondLst>
                                  <p:childTnLst>
                                    <p:set>
                                      <p:cBhvr>
                                        <p:cTn id="39" dur="1" fill="hold">
                                          <p:stCondLst>
                                            <p:cond delay="0"/>
                                          </p:stCondLst>
                                        </p:cTn>
                                        <p:tgtEl>
                                          <p:spTgt spid="90150"/>
                                        </p:tgtEl>
                                        <p:attrNameLst>
                                          <p:attrName>style.visibility</p:attrName>
                                        </p:attrNameLst>
                                      </p:cBhvr>
                                      <p:to>
                                        <p:strVal val="visible"/>
                                      </p:to>
                                    </p:set>
                                    <p:animEffect transition="in" filter="dissolve">
                                      <p:cBhvr>
                                        <p:cTn id="40" dur="500"/>
                                        <p:tgtEl>
                                          <p:spTgt spid="9015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0151"/>
                                        </p:tgtEl>
                                        <p:attrNameLst>
                                          <p:attrName>style.visibility</p:attrName>
                                        </p:attrNameLst>
                                      </p:cBhvr>
                                      <p:to>
                                        <p:strVal val="visible"/>
                                      </p:to>
                                    </p:set>
                                    <p:animEffect transition="in" filter="dissolve">
                                      <p:cBhvr>
                                        <p:cTn id="43" dur="500"/>
                                        <p:tgtEl>
                                          <p:spTgt spid="90151"/>
                                        </p:tgtEl>
                                      </p:cBhvr>
                                    </p:animEffect>
                                  </p:childTnLst>
                                </p:cTn>
                              </p:par>
                              <p:par>
                                <p:cTn id="44" presetID="9" presetClass="entr" presetSubtype="0" fill="hold" nodeType="withEffect">
                                  <p:stCondLst>
                                    <p:cond delay="0"/>
                                  </p:stCondLst>
                                  <p:childTnLst>
                                    <p:set>
                                      <p:cBhvr>
                                        <p:cTn id="45" dur="1" fill="hold">
                                          <p:stCondLst>
                                            <p:cond delay="0"/>
                                          </p:stCondLst>
                                        </p:cTn>
                                        <p:tgtEl>
                                          <p:spTgt spid="90152"/>
                                        </p:tgtEl>
                                        <p:attrNameLst>
                                          <p:attrName>style.visibility</p:attrName>
                                        </p:attrNameLst>
                                      </p:cBhvr>
                                      <p:to>
                                        <p:strVal val="visible"/>
                                      </p:to>
                                    </p:set>
                                    <p:animEffect transition="in" filter="dissolve">
                                      <p:cBhvr>
                                        <p:cTn id="46" dur="500"/>
                                        <p:tgtEl>
                                          <p:spTgt spid="90152"/>
                                        </p:tgtEl>
                                      </p:cBhvr>
                                    </p:animEffect>
                                  </p:childTnLst>
                                </p:cTn>
                              </p:par>
                              <p:par>
                                <p:cTn id="47" presetID="1" presetClass="entr" presetSubtype="0"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2" grpId="0" autoUpdateAnimBg="0"/>
      <p:bldP spid="90149" grpId="0" autoUpdateAnimBg="0"/>
      <p:bldP spid="90151" grpId="0" autoUpdateAnimBg="0"/>
      <p:bldP spid="9015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95350" y="0"/>
            <a:ext cx="7105650" cy="685800"/>
          </a:xfrm>
        </p:spPr>
        <p:txBody>
          <a:bodyPr/>
          <a:lstStyle/>
          <a:p>
            <a:pPr algn="ctr">
              <a:buFont typeface="Wingdings" panose="05000000000000000000" pitchFamily="2" charset="2"/>
              <a:buNone/>
            </a:pPr>
            <a:r>
              <a:rPr lang="en-GB"/>
              <a:t>The nearly-free-electron model (Standing Waves)</a:t>
            </a:r>
          </a:p>
        </p:txBody>
      </p:sp>
      <p:sp>
        <p:nvSpPr>
          <p:cNvPr id="41996" name="Text Box 3"/>
          <p:cNvSpPr txBox="1">
            <a:spLocks noChangeArrowheads="1"/>
          </p:cNvSpPr>
          <p:nvPr/>
        </p:nvSpPr>
        <p:spPr bwMode="auto">
          <a:xfrm>
            <a:off x="381000" y="107156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dirty="0"/>
              <a:t>Due to the ±, there are two such standing waves possible:</a:t>
            </a:r>
          </a:p>
        </p:txBody>
      </p:sp>
      <p:graphicFrame>
        <p:nvGraphicFramePr>
          <p:cNvPr id="33" name="Object 7"/>
          <p:cNvGraphicFramePr>
            <a:graphicFrameLocks noChangeAspect="1"/>
          </p:cNvGraphicFramePr>
          <p:nvPr/>
        </p:nvGraphicFramePr>
        <p:xfrm>
          <a:off x="5815806" y="1663305"/>
          <a:ext cx="3227387" cy="560387"/>
        </p:xfrm>
        <a:graphic>
          <a:graphicData uri="http://schemas.openxmlformats.org/presentationml/2006/ole">
            <mc:AlternateContent xmlns:mc="http://schemas.openxmlformats.org/markup-compatibility/2006">
              <mc:Choice xmlns:v="urn:schemas-microsoft-com:vml" Requires="v">
                <p:oleObj name="Equation" r:id="rId2" imgW="1536480" imgH="266400" progId="Equation.3">
                  <p:embed/>
                </p:oleObj>
              </mc:Choice>
              <mc:Fallback>
                <p:oleObj name="Equation" r:id="rId2" imgW="1536480" imgH="266400" progId="Equation.3">
                  <p:embed/>
                  <p:pic>
                    <p:nvPicPr>
                      <p:cNvPr id="33" name="Object 7"/>
                      <p:cNvPicPr>
                        <a:picLocks noChangeAspect="1" noChangeArrowheads="1"/>
                      </p:cNvPicPr>
                      <p:nvPr/>
                    </p:nvPicPr>
                    <p:blipFill>
                      <a:blip r:embed="rId3"/>
                      <a:srcRect/>
                      <a:stretch>
                        <a:fillRect/>
                      </a:stretch>
                    </p:blipFill>
                    <p:spPr bwMode="auto">
                      <a:xfrm>
                        <a:off x="5815806" y="1663305"/>
                        <a:ext cx="3227387" cy="560387"/>
                      </a:xfrm>
                      <a:prstGeom prst="rect">
                        <a:avLst/>
                      </a:prstGeom>
                      <a:solidFill>
                        <a:schemeClr val="bg1"/>
                      </a:solidFill>
                      <a:ln>
                        <a:noFill/>
                      </a:ln>
                      <a:effectLst/>
                    </p:spPr>
                  </p:pic>
                </p:oleObj>
              </mc:Fallback>
            </mc:AlternateContent>
          </a:graphicData>
        </a:graphic>
      </p:graphicFrame>
      <p:pic>
        <p:nvPicPr>
          <p:cNvPr id="2" name="Picture 13">
            <a:extLst>
              <a:ext uri="{FF2B5EF4-FFF2-40B4-BE49-F238E27FC236}">
                <a16:creationId xmlns:a16="http://schemas.microsoft.com/office/drawing/2014/main" id="{E1BE8EB2-3737-4D93-8CBD-DEF2F5F3FE4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4376738"/>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4">
            <a:extLst>
              <a:ext uri="{FF2B5EF4-FFF2-40B4-BE49-F238E27FC236}">
                <a16:creationId xmlns:a16="http://schemas.microsoft.com/office/drawing/2014/main" id="{20D23414-D3D3-478C-BC67-2A7A8AFB194E}"/>
              </a:ext>
            </a:extLst>
          </p:cNvPr>
          <p:cNvSpPr>
            <a:spLocks noChangeShapeType="1"/>
          </p:cNvSpPr>
          <p:nvPr/>
        </p:nvSpPr>
        <p:spPr bwMode="auto">
          <a:xfrm>
            <a:off x="4867275" y="4667250"/>
            <a:ext cx="11430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15">
            <a:extLst>
              <a:ext uri="{FF2B5EF4-FFF2-40B4-BE49-F238E27FC236}">
                <a16:creationId xmlns:a16="http://schemas.microsoft.com/office/drawing/2014/main" id="{0FE82380-34BD-48E0-95A2-F5C3564F70A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575" y="4829175"/>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6">
            <a:extLst>
              <a:ext uri="{FF2B5EF4-FFF2-40B4-BE49-F238E27FC236}">
                <a16:creationId xmlns:a16="http://schemas.microsoft.com/office/drawing/2014/main" id="{757F79C7-7529-4B6D-A4F8-44A7E1656EC6}"/>
              </a:ext>
            </a:extLst>
          </p:cNvPr>
          <p:cNvSpPr>
            <a:spLocks noChangeShapeType="1"/>
          </p:cNvSpPr>
          <p:nvPr/>
        </p:nvSpPr>
        <p:spPr bwMode="auto">
          <a:xfrm flipH="1">
            <a:off x="3114675" y="5000625"/>
            <a:ext cx="11430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73558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95350" y="0"/>
            <a:ext cx="7105650" cy="685800"/>
          </a:xfrm>
        </p:spPr>
        <p:txBody>
          <a:bodyPr/>
          <a:lstStyle/>
          <a:p>
            <a:pPr algn="ctr">
              <a:buFont typeface="Wingdings" panose="05000000000000000000" pitchFamily="2" charset="2"/>
              <a:buNone/>
            </a:pPr>
            <a:r>
              <a:rPr lang="en-GB"/>
              <a:t>The nearly-free-electron model (Standing Waves)</a:t>
            </a:r>
          </a:p>
        </p:txBody>
      </p:sp>
      <p:sp>
        <p:nvSpPr>
          <p:cNvPr id="41996" name="Text Box 3"/>
          <p:cNvSpPr txBox="1">
            <a:spLocks noChangeArrowheads="1"/>
          </p:cNvSpPr>
          <p:nvPr/>
        </p:nvSpPr>
        <p:spPr bwMode="auto">
          <a:xfrm>
            <a:off x="381000" y="107156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dirty="0"/>
              <a:t>Due to the ±, there are two such standing waves possible:</a:t>
            </a:r>
          </a:p>
        </p:txBody>
      </p:sp>
      <p:graphicFrame>
        <p:nvGraphicFramePr>
          <p:cNvPr id="118" name="Object 2"/>
          <p:cNvGraphicFramePr>
            <a:graphicFrameLocks noChangeAspect="1"/>
          </p:cNvGraphicFramePr>
          <p:nvPr/>
        </p:nvGraphicFramePr>
        <p:xfrm>
          <a:off x="755576" y="1524000"/>
          <a:ext cx="4525962" cy="438150"/>
        </p:xfrm>
        <a:graphic>
          <a:graphicData uri="http://schemas.openxmlformats.org/presentationml/2006/ole">
            <mc:AlternateContent xmlns:mc="http://schemas.openxmlformats.org/markup-compatibility/2006">
              <mc:Choice xmlns:v="urn:schemas-microsoft-com:vml" Requires="v">
                <p:oleObj name="Equation" r:id="rId2" imgW="2755900" imgH="266700" progId="Equation.3">
                  <p:embed/>
                </p:oleObj>
              </mc:Choice>
              <mc:Fallback>
                <p:oleObj name="Equation" r:id="rId2" imgW="2755900" imgH="266700" progId="Equation.3">
                  <p:embed/>
                  <p:pic>
                    <p:nvPicPr>
                      <p:cNvPr id="1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24000"/>
                        <a:ext cx="4525962" cy="438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 name="Object 3"/>
          <p:cNvGraphicFramePr>
            <a:graphicFrameLocks noChangeAspect="1"/>
          </p:cNvGraphicFramePr>
          <p:nvPr/>
        </p:nvGraphicFramePr>
        <p:xfrm>
          <a:off x="755576" y="2000250"/>
          <a:ext cx="4525962" cy="438150"/>
        </p:xfrm>
        <a:graphic>
          <a:graphicData uri="http://schemas.openxmlformats.org/presentationml/2006/ole">
            <mc:AlternateContent xmlns:mc="http://schemas.openxmlformats.org/markup-compatibility/2006">
              <mc:Choice xmlns:v="urn:schemas-microsoft-com:vml" Requires="v">
                <p:oleObj name="Equation" r:id="rId4" imgW="2755900" imgH="266700" progId="Equation.3">
                  <p:embed/>
                </p:oleObj>
              </mc:Choice>
              <mc:Fallback>
                <p:oleObj name="Equation" r:id="rId4" imgW="2755900" imgH="266700" progId="Equation.3">
                  <p:embed/>
                  <p:pic>
                    <p:nvPicPr>
                      <p:cNvPr id="1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000250"/>
                        <a:ext cx="4525962" cy="438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7"/>
          <p:cNvGraphicFramePr>
            <a:graphicFrameLocks noChangeAspect="1"/>
          </p:cNvGraphicFramePr>
          <p:nvPr/>
        </p:nvGraphicFramePr>
        <p:xfrm>
          <a:off x="5815806" y="1663305"/>
          <a:ext cx="3227387" cy="560387"/>
        </p:xfrm>
        <a:graphic>
          <a:graphicData uri="http://schemas.openxmlformats.org/presentationml/2006/ole">
            <mc:AlternateContent xmlns:mc="http://schemas.openxmlformats.org/markup-compatibility/2006">
              <mc:Choice xmlns:v="urn:schemas-microsoft-com:vml" Requires="v">
                <p:oleObj name="Equation" r:id="rId6" imgW="1536480" imgH="266400" progId="Equation.3">
                  <p:embed/>
                </p:oleObj>
              </mc:Choice>
              <mc:Fallback>
                <p:oleObj name="Equation" r:id="rId6" imgW="1536480" imgH="266400" progId="Equation.3">
                  <p:embed/>
                  <p:pic>
                    <p:nvPicPr>
                      <p:cNvPr id="33" name="Object 7"/>
                      <p:cNvPicPr>
                        <a:picLocks noChangeAspect="1" noChangeArrowheads="1"/>
                      </p:cNvPicPr>
                      <p:nvPr/>
                    </p:nvPicPr>
                    <p:blipFill>
                      <a:blip r:embed="rId7"/>
                      <a:srcRect/>
                      <a:stretch>
                        <a:fillRect/>
                      </a:stretch>
                    </p:blipFill>
                    <p:spPr bwMode="auto">
                      <a:xfrm>
                        <a:off x="5815806" y="1663305"/>
                        <a:ext cx="3227387" cy="560387"/>
                      </a:xfrm>
                      <a:prstGeom prst="rect">
                        <a:avLst/>
                      </a:prstGeom>
                      <a:solidFill>
                        <a:schemeClr val="bg1"/>
                      </a:solidFill>
                      <a:ln>
                        <a:noFill/>
                      </a:ln>
                      <a:effectLst/>
                    </p:spPr>
                  </p:pic>
                </p:oleObj>
              </mc:Fallback>
            </mc:AlternateContent>
          </a:graphicData>
        </a:graphic>
      </p:graphicFrame>
      <p:pic>
        <p:nvPicPr>
          <p:cNvPr id="4" name="Picture 13">
            <a:extLst>
              <a:ext uri="{FF2B5EF4-FFF2-40B4-BE49-F238E27FC236}">
                <a16:creationId xmlns:a16="http://schemas.microsoft.com/office/drawing/2014/main" id="{2D746110-2A99-4D84-911C-924A9DB2CCA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175" y="4376738"/>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4">
            <a:extLst>
              <a:ext uri="{FF2B5EF4-FFF2-40B4-BE49-F238E27FC236}">
                <a16:creationId xmlns:a16="http://schemas.microsoft.com/office/drawing/2014/main" id="{2715AEC2-614E-4D8C-8F70-422ACF2CBD27}"/>
              </a:ext>
            </a:extLst>
          </p:cNvPr>
          <p:cNvSpPr>
            <a:spLocks noChangeShapeType="1"/>
          </p:cNvSpPr>
          <p:nvPr/>
        </p:nvSpPr>
        <p:spPr bwMode="auto">
          <a:xfrm>
            <a:off x="4867275" y="4667250"/>
            <a:ext cx="11430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15">
            <a:extLst>
              <a:ext uri="{FF2B5EF4-FFF2-40B4-BE49-F238E27FC236}">
                <a16:creationId xmlns:a16="http://schemas.microsoft.com/office/drawing/2014/main" id="{78860183-C6EC-4F19-9B37-DE9B90E493E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5575" y="4829175"/>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6">
            <a:extLst>
              <a:ext uri="{FF2B5EF4-FFF2-40B4-BE49-F238E27FC236}">
                <a16:creationId xmlns:a16="http://schemas.microsoft.com/office/drawing/2014/main" id="{19F7DC4E-72EC-4B7C-8F75-3222E33FC506}"/>
              </a:ext>
            </a:extLst>
          </p:cNvPr>
          <p:cNvSpPr>
            <a:spLocks noChangeShapeType="1"/>
          </p:cNvSpPr>
          <p:nvPr/>
        </p:nvSpPr>
        <p:spPr bwMode="auto">
          <a:xfrm flipH="1">
            <a:off x="3114675" y="5000625"/>
            <a:ext cx="11430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17682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dissolve">
                                      <p:cBhvr>
                                        <p:cTn id="10" dur="500"/>
                                        <p:tgtEl>
                                          <p:spTgt spid="1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dissolve">
                                      <p:cBhvr>
                                        <p:cTn id="1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95350" y="0"/>
            <a:ext cx="7105650" cy="685800"/>
          </a:xfrm>
        </p:spPr>
        <p:txBody>
          <a:bodyPr/>
          <a:lstStyle/>
          <a:p>
            <a:pPr algn="ctr">
              <a:buFont typeface="Wingdings" panose="05000000000000000000" pitchFamily="2" charset="2"/>
              <a:buNone/>
            </a:pPr>
            <a:r>
              <a:rPr lang="en-GB"/>
              <a:t>The nearly-free-electron model (Standing Waves)</a:t>
            </a:r>
          </a:p>
        </p:txBody>
      </p:sp>
      <p:pic>
        <p:nvPicPr>
          <p:cNvPr id="41987" name="Picture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4376738"/>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Line 14"/>
          <p:cNvSpPr>
            <a:spLocks noChangeShapeType="1"/>
          </p:cNvSpPr>
          <p:nvPr/>
        </p:nvSpPr>
        <p:spPr bwMode="auto">
          <a:xfrm>
            <a:off x="4867275" y="4667250"/>
            <a:ext cx="11430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1989"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5" y="4829175"/>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Line 16"/>
          <p:cNvSpPr>
            <a:spLocks noChangeShapeType="1"/>
          </p:cNvSpPr>
          <p:nvPr/>
        </p:nvSpPr>
        <p:spPr bwMode="auto">
          <a:xfrm flipH="1">
            <a:off x="3114675" y="5000625"/>
            <a:ext cx="1143000"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36"/>
          <p:cNvGrpSpPr>
            <a:grpSpLocks/>
          </p:cNvGrpSpPr>
          <p:nvPr/>
        </p:nvGrpSpPr>
        <p:grpSpPr bwMode="auto">
          <a:xfrm>
            <a:off x="196850" y="5418138"/>
            <a:ext cx="6642100" cy="473075"/>
            <a:chOff x="34" y="2534"/>
            <a:chExt cx="4184" cy="298"/>
          </a:xfrm>
        </p:grpSpPr>
        <p:pic>
          <p:nvPicPr>
            <p:cNvPr id="42015"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 y="2544"/>
              <a:ext cx="3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6" name="Text Box 21"/>
            <p:cNvSpPr txBox="1">
              <a:spLocks noChangeArrowheads="1"/>
            </p:cNvSpPr>
            <p:nvPr/>
          </p:nvSpPr>
          <p:spPr bwMode="auto">
            <a:xfrm>
              <a:off x="34" y="2534"/>
              <a:ext cx="6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Either:</a:t>
              </a:r>
            </a:p>
          </p:txBody>
        </p:sp>
      </p:grpSp>
      <p:sp>
        <p:nvSpPr>
          <p:cNvPr id="450582" name="Text Box 22"/>
          <p:cNvSpPr txBox="1">
            <a:spLocks noChangeArrowheads="1"/>
          </p:cNvSpPr>
          <p:nvPr/>
        </p:nvSpPr>
        <p:spPr bwMode="auto">
          <a:xfrm>
            <a:off x="7153275" y="5434013"/>
            <a:ext cx="184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Nodes at ions</a:t>
            </a:r>
          </a:p>
        </p:txBody>
      </p:sp>
      <p:grpSp>
        <p:nvGrpSpPr>
          <p:cNvPr id="3" name="Group 37"/>
          <p:cNvGrpSpPr>
            <a:grpSpLocks/>
          </p:cNvGrpSpPr>
          <p:nvPr/>
        </p:nvGrpSpPr>
        <p:grpSpPr bwMode="auto">
          <a:xfrm>
            <a:off x="617538" y="6043613"/>
            <a:ext cx="6208712" cy="457200"/>
            <a:chOff x="299" y="2928"/>
            <a:chExt cx="3911" cy="288"/>
          </a:xfrm>
        </p:grpSpPr>
        <p:pic>
          <p:nvPicPr>
            <p:cNvPr id="42013"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 y="2928"/>
              <a:ext cx="3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4" name="Text Box 24"/>
            <p:cNvSpPr txBox="1">
              <a:spLocks noChangeArrowheads="1"/>
            </p:cNvSpPr>
            <p:nvPr/>
          </p:nvSpPr>
          <p:spPr bwMode="auto">
            <a:xfrm>
              <a:off x="299" y="2928"/>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Or:</a:t>
              </a:r>
            </a:p>
          </p:txBody>
        </p:sp>
      </p:grpSp>
      <p:sp>
        <p:nvSpPr>
          <p:cNvPr id="450585" name="Text Box 25"/>
          <p:cNvSpPr txBox="1">
            <a:spLocks noChangeArrowheads="1"/>
          </p:cNvSpPr>
          <p:nvPr/>
        </p:nvSpPr>
        <p:spPr bwMode="auto">
          <a:xfrm>
            <a:off x="7035315" y="6006882"/>
            <a:ext cx="2111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GB" sz="1800" dirty="0"/>
              <a:t>Nodes midway between ions</a:t>
            </a:r>
          </a:p>
        </p:txBody>
      </p:sp>
      <p:grpSp>
        <p:nvGrpSpPr>
          <p:cNvPr id="41995" name="Group 26"/>
          <p:cNvGrpSpPr>
            <a:grpSpLocks/>
          </p:cNvGrpSpPr>
          <p:nvPr/>
        </p:nvGrpSpPr>
        <p:grpSpPr bwMode="auto">
          <a:xfrm>
            <a:off x="1209675" y="6472238"/>
            <a:ext cx="5638800" cy="457200"/>
            <a:chOff x="816" y="3294"/>
            <a:chExt cx="3552" cy="288"/>
          </a:xfrm>
        </p:grpSpPr>
        <p:sp>
          <p:nvSpPr>
            <p:cNvPr id="42004" name="Oval 27"/>
            <p:cNvSpPr>
              <a:spLocks noChangeArrowheads="1"/>
            </p:cNvSpPr>
            <p:nvPr/>
          </p:nvSpPr>
          <p:spPr bwMode="auto">
            <a:xfrm>
              <a:off x="816"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05" name="Oval 28"/>
            <p:cNvSpPr>
              <a:spLocks noChangeArrowheads="1"/>
            </p:cNvSpPr>
            <p:nvPr/>
          </p:nvSpPr>
          <p:spPr bwMode="auto">
            <a:xfrm>
              <a:off x="1392"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06" name="Oval 29"/>
            <p:cNvSpPr>
              <a:spLocks noChangeArrowheads="1"/>
            </p:cNvSpPr>
            <p:nvPr/>
          </p:nvSpPr>
          <p:spPr bwMode="auto">
            <a:xfrm>
              <a:off x="1968"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07" name="Oval 30"/>
            <p:cNvSpPr>
              <a:spLocks noChangeArrowheads="1"/>
            </p:cNvSpPr>
            <p:nvPr/>
          </p:nvSpPr>
          <p:spPr bwMode="auto">
            <a:xfrm>
              <a:off x="2544"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08" name="Oval 31"/>
            <p:cNvSpPr>
              <a:spLocks noChangeArrowheads="1"/>
            </p:cNvSpPr>
            <p:nvPr/>
          </p:nvSpPr>
          <p:spPr bwMode="auto">
            <a:xfrm>
              <a:off x="3120"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09" name="Oval 32"/>
            <p:cNvSpPr>
              <a:spLocks noChangeArrowheads="1"/>
            </p:cNvSpPr>
            <p:nvPr/>
          </p:nvSpPr>
          <p:spPr bwMode="auto">
            <a:xfrm>
              <a:off x="3696"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10" name="Oval 33"/>
            <p:cNvSpPr>
              <a:spLocks noChangeArrowheads="1"/>
            </p:cNvSpPr>
            <p:nvPr/>
          </p:nvSpPr>
          <p:spPr bwMode="auto">
            <a:xfrm>
              <a:off x="4272"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2011" name="Line 34"/>
            <p:cNvSpPr>
              <a:spLocks noChangeShapeType="1"/>
            </p:cNvSpPr>
            <p:nvPr/>
          </p:nvSpPr>
          <p:spPr bwMode="auto">
            <a:xfrm>
              <a:off x="3168" y="3504"/>
              <a:ext cx="576" cy="0"/>
            </a:xfrm>
            <a:prstGeom prst="line">
              <a:avLst/>
            </a:prstGeom>
            <a:noFill/>
            <a:ln w="952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12" name="Text Box 35"/>
            <p:cNvSpPr txBox="1">
              <a:spLocks noChangeArrowheads="1"/>
            </p:cNvSpPr>
            <p:nvPr/>
          </p:nvSpPr>
          <p:spPr bwMode="auto">
            <a:xfrm>
              <a:off x="3352" y="3294"/>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a:t>
              </a:r>
            </a:p>
          </p:txBody>
        </p:sp>
      </p:grpSp>
      <p:sp>
        <p:nvSpPr>
          <p:cNvPr id="41996" name="Text Box 3"/>
          <p:cNvSpPr txBox="1">
            <a:spLocks noChangeArrowheads="1"/>
          </p:cNvSpPr>
          <p:nvPr/>
        </p:nvSpPr>
        <p:spPr bwMode="auto">
          <a:xfrm>
            <a:off x="381000" y="1071563"/>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dirty="0"/>
              <a:t>Due to the ±, there are two such standing waves possible:</a:t>
            </a:r>
          </a:p>
        </p:txBody>
      </p:sp>
      <p:graphicFrame>
        <p:nvGraphicFramePr>
          <p:cNvPr id="118" name="Object 2"/>
          <p:cNvGraphicFramePr>
            <a:graphicFrameLocks noChangeAspect="1"/>
          </p:cNvGraphicFramePr>
          <p:nvPr/>
        </p:nvGraphicFramePr>
        <p:xfrm>
          <a:off x="755576" y="1524000"/>
          <a:ext cx="4525962" cy="438150"/>
        </p:xfrm>
        <a:graphic>
          <a:graphicData uri="http://schemas.openxmlformats.org/presentationml/2006/ole">
            <mc:AlternateContent xmlns:mc="http://schemas.openxmlformats.org/markup-compatibility/2006">
              <mc:Choice xmlns:v="urn:schemas-microsoft-com:vml" Requires="v">
                <p:oleObj name="Equation" r:id="rId5" imgW="2755900" imgH="266700" progId="Equation.3">
                  <p:embed/>
                </p:oleObj>
              </mc:Choice>
              <mc:Fallback>
                <p:oleObj name="Equation" r:id="rId5" imgW="2755900" imgH="266700" progId="Equation.3">
                  <p:embed/>
                  <p:pic>
                    <p:nvPicPr>
                      <p:cNvPr id="11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524000"/>
                        <a:ext cx="4525962" cy="438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9" name="Object 3"/>
          <p:cNvGraphicFramePr>
            <a:graphicFrameLocks noChangeAspect="1"/>
          </p:cNvGraphicFramePr>
          <p:nvPr/>
        </p:nvGraphicFramePr>
        <p:xfrm>
          <a:off x="755576" y="2000250"/>
          <a:ext cx="4525962" cy="438150"/>
        </p:xfrm>
        <a:graphic>
          <a:graphicData uri="http://schemas.openxmlformats.org/presentationml/2006/ole">
            <mc:AlternateContent xmlns:mc="http://schemas.openxmlformats.org/markup-compatibility/2006">
              <mc:Choice xmlns:v="urn:schemas-microsoft-com:vml" Requires="v">
                <p:oleObj name="Equation" r:id="rId7" imgW="2755900" imgH="266700" progId="Equation.3">
                  <p:embed/>
                </p:oleObj>
              </mc:Choice>
              <mc:Fallback>
                <p:oleObj name="Equation" r:id="rId7" imgW="2755900" imgH="266700" progId="Equation.3">
                  <p:embed/>
                  <p:pic>
                    <p:nvPicPr>
                      <p:cNvPr id="11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000250"/>
                        <a:ext cx="4525962" cy="438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43"/>
          <p:cNvGrpSpPr>
            <a:grpSpLocks/>
          </p:cNvGrpSpPr>
          <p:nvPr/>
        </p:nvGrpSpPr>
        <p:grpSpPr bwMode="auto">
          <a:xfrm>
            <a:off x="428625" y="2419350"/>
            <a:ext cx="8305800" cy="1938338"/>
            <a:chOff x="270" y="1263"/>
            <a:chExt cx="5232" cy="1221"/>
          </a:xfrm>
        </p:grpSpPr>
        <p:sp>
          <p:nvSpPr>
            <p:cNvPr id="42000" name="Text Box 11"/>
            <p:cNvSpPr txBox="1">
              <a:spLocks noChangeArrowheads="1"/>
            </p:cNvSpPr>
            <p:nvPr/>
          </p:nvSpPr>
          <p:spPr bwMode="auto">
            <a:xfrm>
              <a:off x="270" y="1263"/>
              <a:ext cx="5232"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dirty="0"/>
                <a:t>These two approximate solutions to the S. E. at            have very different potential energies.        has its peaks at x = a, 2a, 3a, …at the positions of the atoms, where V is at its minimum (low energy </a:t>
              </a:r>
              <a:r>
                <a:rPr lang="en-US" sz="2000" dirty="0" err="1"/>
                <a:t>wavefunction</a:t>
              </a:r>
              <a:r>
                <a:rPr lang="en-US" sz="2000" dirty="0"/>
                <a:t>).  The other solution,            has its peaks at x = a/2, 3a/2, 5a/2,… at positions in between atoms, where V is at its maximum (high energy </a:t>
              </a:r>
              <a:r>
                <a:rPr lang="en-US" sz="2000" dirty="0" err="1"/>
                <a:t>wavefunction</a:t>
              </a:r>
              <a:r>
                <a:rPr lang="en-US" sz="2000" dirty="0"/>
                <a:t>).</a:t>
              </a:r>
            </a:p>
          </p:txBody>
        </p:sp>
        <p:graphicFrame>
          <p:nvGraphicFramePr>
            <p:cNvPr id="42001" name="Object 7"/>
            <p:cNvGraphicFramePr>
              <a:graphicFrameLocks noChangeAspect="1"/>
            </p:cNvGraphicFramePr>
            <p:nvPr/>
          </p:nvGraphicFramePr>
          <p:xfrm>
            <a:off x="4298" y="1263"/>
            <a:ext cx="382" cy="237"/>
          </p:xfrm>
          <a:graphic>
            <a:graphicData uri="http://schemas.openxmlformats.org/presentationml/2006/ole">
              <mc:AlternateContent xmlns:mc="http://schemas.openxmlformats.org/markup-compatibility/2006">
                <mc:Choice xmlns:v="urn:schemas-microsoft-com:vml" Requires="v">
                  <p:oleObj name="Equation" r:id="rId9" imgW="368300" imgH="228600" progId="Equation.3">
                    <p:embed/>
                  </p:oleObj>
                </mc:Choice>
                <mc:Fallback>
                  <p:oleObj name="Equation" r:id="rId9" imgW="368300" imgH="228600" progId="Equation.3">
                    <p:embed/>
                    <p:pic>
                      <p:nvPicPr>
                        <p:cNvPr id="4200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8" y="1263"/>
                          <a:ext cx="382" cy="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02" name="Object 8"/>
            <p:cNvGraphicFramePr>
              <a:graphicFrameLocks noChangeAspect="1"/>
            </p:cNvGraphicFramePr>
            <p:nvPr/>
          </p:nvGraphicFramePr>
          <p:xfrm>
            <a:off x="3089" y="1469"/>
            <a:ext cx="184" cy="207"/>
          </p:xfrm>
          <a:graphic>
            <a:graphicData uri="http://schemas.openxmlformats.org/presentationml/2006/ole">
              <mc:AlternateContent xmlns:mc="http://schemas.openxmlformats.org/markup-compatibility/2006">
                <mc:Choice xmlns:v="urn:schemas-microsoft-com:vml" Requires="v">
                  <p:oleObj name="Equation" r:id="rId11" imgW="203112" imgH="228501" progId="Equation.3">
                    <p:embed/>
                  </p:oleObj>
                </mc:Choice>
                <mc:Fallback>
                  <p:oleObj name="Equation" r:id="rId11" imgW="203112" imgH="228501" progId="Equation.3">
                    <p:embed/>
                    <p:pic>
                      <p:nvPicPr>
                        <p:cNvPr id="4200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9" y="1469"/>
                          <a:ext cx="184" cy="20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03" name="Object 9"/>
            <p:cNvGraphicFramePr>
              <a:graphicFrameLocks noChangeAspect="1"/>
            </p:cNvGraphicFramePr>
            <p:nvPr/>
          </p:nvGraphicFramePr>
          <p:xfrm>
            <a:off x="5142" y="1854"/>
            <a:ext cx="183" cy="207"/>
          </p:xfrm>
          <a:graphic>
            <a:graphicData uri="http://schemas.openxmlformats.org/presentationml/2006/ole">
              <mc:AlternateContent xmlns:mc="http://schemas.openxmlformats.org/markup-compatibility/2006">
                <mc:Choice xmlns:v="urn:schemas-microsoft-com:vml" Requires="v">
                  <p:oleObj name="Equation" r:id="rId13" imgW="203112" imgH="228501" progId="Equation.3">
                    <p:embed/>
                  </p:oleObj>
                </mc:Choice>
                <mc:Fallback>
                  <p:oleObj name="Equation" r:id="rId13" imgW="203112" imgH="228501" progId="Equation.3">
                    <p:embed/>
                    <p:pic>
                      <p:nvPicPr>
                        <p:cNvPr id="4200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2" y="1854"/>
                          <a:ext cx="183" cy="20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33" name="Object 7"/>
          <p:cNvGraphicFramePr>
            <a:graphicFrameLocks noChangeAspect="1"/>
          </p:cNvGraphicFramePr>
          <p:nvPr/>
        </p:nvGraphicFramePr>
        <p:xfrm>
          <a:off x="5815806" y="1663305"/>
          <a:ext cx="3227387" cy="560387"/>
        </p:xfrm>
        <a:graphic>
          <a:graphicData uri="http://schemas.openxmlformats.org/presentationml/2006/ole">
            <mc:AlternateContent xmlns:mc="http://schemas.openxmlformats.org/markup-compatibility/2006">
              <mc:Choice xmlns:v="urn:schemas-microsoft-com:vml" Requires="v">
                <p:oleObj name="Equation" r:id="rId15" imgW="1536480" imgH="266400" progId="Equation.3">
                  <p:embed/>
                </p:oleObj>
              </mc:Choice>
              <mc:Fallback>
                <p:oleObj name="Equation" r:id="rId15" imgW="1536480" imgH="266400" progId="Equation.3">
                  <p:embed/>
                  <p:pic>
                    <p:nvPicPr>
                      <p:cNvPr id="33" name="Object 7"/>
                      <p:cNvPicPr>
                        <a:picLocks noChangeAspect="1" noChangeArrowheads="1"/>
                      </p:cNvPicPr>
                      <p:nvPr/>
                    </p:nvPicPr>
                    <p:blipFill>
                      <a:blip r:embed="rId16"/>
                      <a:srcRect/>
                      <a:stretch>
                        <a:fillRect/>
                      </a:stretch>
                    </p:blipFill>
                    <p:spPr bwMode="auto">
                      <a:xfrm>
                        <a:off x="5815806" y="1663305"/>
                        <a:ext cx="3227387" cy="56038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050614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dissolve">
                                      <p:cBhvr>
                                        <p:cTn id="10" dur="500"/>
                                        <p:tgtEl>
                                          <p:spTgt spid="118"/>
                                        </p:tgtEl>
                                      </p:cBhvr>
                                    </p:animEffect>
                                  </p:childTnLst>
                                </p:cTn>
                              </p:par>
                              <p:par>
                                <p:cTn id="11" presetID="9"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dissolve">
                                      <p:cBhvr>
                                        <p:cTn id="13" dur="500"/>
                                        <p:tgtEl>
                                          <p:spTgt spid="119"/>
                                        </p:tgtEl>
                                      </p:cBhvr>
                                    </p:animEffect>
                                  </p:childTnLst>
                                </p:cTn>
                              </p:par>
                              <p:par>
                                <p:cTn id="14" presetID="162587008" presetClass="entr" presetSubtype="130314664" fill="hold" nodeType="with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par>
                                <p:cTn id="16" presetID="162587008" presetClass="entr" presetSubtype="130314832" fill="hold" grpId="0" nodeType="withEffect">
                                  <p:stCondLst>
                                    <p:cond delay="0"/>
                                  </p:stCondLst>
                                  <p:childTnLst>
                                    <p:set>
                                      <p:cBhvr>
                                        <p:cTn id="17" dur="1" fill="hold">
                                          <p:stCondLst>
                                            <p:cond delay="499"/>
                                          </p:stCondLst>
                                        </p:cTn>
                                        <p:tgtEl>
                                          <p:spTgt spid="450582"/>
                                        </p:tgtEl>
                                        <p:attrNameLst>
                                          <p:attrName>style.visibility</p:attrName>
                                        </p:attrNameLst>
                                      </p:cBhvr>
                                      <p:to>
                                        <p:strVal val="visible"/>
                                      </p:to>
                                    </p:set>
                                  </p:childTnLst>
                                </p:cTn>
                              </p:par>
                              <p:par>
                                <p:cTn id="18" presetID="162587008" presetClass="entr" presetSubtype="130314704" fill="hold" nodeType="with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par>
                                <p:cTn id="20" presetID="162587008" presetClass="entr" presetSubtype="130315048" fill="hold" grpId="0" nodeType="withEffect">
                                  <p:stCondLst>
                                    <p:cond delay="0"/>
                                  </p:stCondLst>
                                  <p:childTnLst>
                                    <p:set>
                                      <p:cBhvr>
                                        <p:cTn id="21" dur="1" fill="hold">
                                          <p:stCondLst>
                                            <p:cond delay="499"/>
                                          </p:stCondLst>
                                        </p:cTn>
                                        <p:tgtEl>
                                          <p:spTgt spid="450585"/>
                                        </p:tgtEl>
                                        <p:attrNameLst>
                                          <p:attrName>style.visibility</p:attrName>
                                        </p:attrNameLst>
                                      </p:cBhvr>
                                      <p:to>
                                        <p:strVal val="visible"/>
                                      </p:to>
                                    </p:set>
                                  </p:childTnLst>
                                </p:cTn>
                              </p:par>
                              <p:par>
                                <p:cTn id="22" presetID="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2" grpId="0" autoUpdateAnimBg="0"/>
      <p:bldP spid="4505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609600" y="609600"/>
            <a:ext cx="7772400" cy="685800"/>
          </a:xfrm>
        </p:spPr>
        <p:txBody>
          <a:bodyPr/>
          <a:lstStyle/>
          <a:p>
            <a:pPr>
              <a:buFont typeface="Wingdings" panose="05000000000000000000" pitchFamily="2" charset="2"/>
              <a:buNone/>
            </a:pPr>
            <a:r>
              <a:rPr lang="en-GB" dirty="0"/>
              <a:t>The nearly-free-electron model</a:t>
            </a:r>
          </a:p>
        </p:txBody>
      </p:sp>
      <p:sp>
        <p:nvSpPr>
          <p:cNvPr id="43011" name="Rectangle 3"/>
          <p:cNvSpPr>
            <a:spLocks noChangeArrowheads="1"/>
          </p:cNvSpPr>
          <p:nvPr/>
        </p:nvSpPr>
        <p:spPr bwMode="auto">
          <a:xfrm>
            <a:off x="533400" y="14478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spcBef>
                <a:spcPct val="0"/>
              </a:spcBef>
              <a:buClrTx/>
              <a:buSzTx/>
              <a:buFontTx/>
              <a:buNone/>
            </a:pPr>
            <a:r>
              <a:rPr lang="en-GB" sz="1800"/>
              <a:t>Strictly speaking we should have looked at the probabilities </a:t>
            </a:r>
          </a:p>
          <a:p>
            <a:pPr lvl="1" eaLnBrk="1" hangingPunct="1">
              <a:spcBef>
                <a:spcPct val="0"/>
              </a:spcBef>
              <a:buClrTx/>
              <a:buSzTx/>
              <a:buFontTx/>
              <a:buNone/>
            </a:pPr>
            <a:r>
              <a:rPr lang="en-GB" sz="1800"/>
              <a:t>before coming to this conclusion:</a:t>
            </a:r>
          </a:p>
        </p:txBody>
      </p:sp>
      <p:grpSp>
        <p:nvGrpSpPr>
          <p:cNvPr id="43012" name="Group 14"/>
          <p:cNvGrpSpPr>
            <a:grpSpLocks/>
          </p:cNvGrpSpPr>
          <p:nvPr/>
        </p:nvGrpSpPr>
        <p:grpSpPr bwMode="auto">
          <a:xfrm>
            <a:off x="977900" y="6391275"/>
            <a:ext cx="5638800" cy="609600"/>
            <a:chOff x="816" y="3360"/>
            <a:chExt cx="3552" cy="384"/>
          </a:xfrm>
        </p:grpSpPr>
        <p:sp>
          <p:nvSpPr>
            <p:cNvPr id="43033" name="Oval 15"/>
            <p:cNvSpPr>
              <a:spLocks noChangeArrowheads="1"/>
            </p:cNvSpPr>
            <p:nvPr/>
          </p:nvSpPr>
          <p:spPr bwMode="auto">
            <a:xfrm>
              <a:off x="816"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34" name="Oval 16"/>
            <p:cNvSpPr>
              <a:spLocks noChangeArrowheads="1"/>
            </p:cNvSpPr>
            <p:nvPr/>
          </p:nvSpPr>
          <p:spPr bwMode="auto">
            <a:xfrm>
              <a:off x="1392"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35" name="Oval 17"/>
            <p:cNvSpPr>
              <a:spLocks noChangeArrowheads="1"/>
            </p:cNvSpPr>
            <p:nvPr/>
          </p:nvSpPr>
          <p:spPr bwMode="auto">
            <a:xfrm>
              <a:off x="1968"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36" name="Oval 18"/>
            <p:cNvSpPr>
              <a:spLocks noChangeArrowheads="1"/>
            </p:cNvSpPr>
            <p:nvPr/>
          </p:nvSpPr>
          <p:spPr bwMode="auto">
            <a:xfrm>
              <a:off x="2544"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37" name="Oval 19"/>
            <p:cNvSpPr>
              <a:spLocks noChangeArrowheads="1"/>
            </p:cNvSpPr>
            <p:nvPr/>
          </p:nvSpPr>
          <p:spPr bwMode="auto">
            <a:xfrm>
              <a:off x="3120"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38" name="Oval 20"/>
            <p:cNvSpPr>
              <a:spLocks noChangeArrowheads="1"/>
            </p:cNvSpPr>
            <p:nvPr/>
          </p:nvSpPr>
          <p:spPr bwMode="auto">
            <a:xfrm>
              <a:off x="3696"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39" name="Oval 21"/>
            <p:cNvSpPr>
              <a:spLocks noChangeArrowheads="1"/>
            </p:cNvSpPr>
            <p:nvPr/>
          </p:nvSpPr>
          <p:spPr bwMode="auto">
            <a:xfrm>
              <a:off x="4272" y="3360"/>
              <a:ext cx="96" cy="96"/>
            </a:xfrm>
            <a:prstGeom prst="ellipse">
              <a:avLst/>
            </a:prstGeom>
            <a:solidFill>
              <a:schemeClr val="hlink"/>
            </a:solidFill>
            <a:ln w="9525">
              <a:solidFill>
                <a:schemeClr val="hlink"/>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43040" name="Line 22"/>
            <p:cNvSpPr>
              <a:spLocks noChangeShapeType="1"/>
            </p:cNvSpPr>
            <p:nvPr/>
          </p:nvSpPr>
          <p:spPr bwMode="auto">
            <a:xfrm>
              <a:off x="3168" y="3504"/>
              <a:ext cx="576" cy="0"/>
            </a:xfrm>
            <a:prstGeom prst="line">
              <a:avLst/>
            </a:prstGeom>
            <a:noFill/>
            <a:ln w="9525">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41" name="Text Box 23"/>
            <p:cNvSpPr txBox="1">
              <a:spLocks noChangeArrowheads="1"/>
            </p:cNvSpPr>
            <p:nvPr/>
          </p:nvSpPr>
          <p:spPr bwMode="auto">
            <a:xfrm>
              <a:off x="3352" y="3456"/>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a:t>
              </a:r>
            </a:p>
          </p:txBody>
        </p:sp>
      </p:grpSp>
      <p:graphicFrame>
        <p:nvGraphicFramePr>
          <p:cNvPr id="43013" name="Object 2"/>
          <p:cNvGraphicFramePr>
            <a:graphicFrameLocks noChangeAspect="1"/>
          </p:cNvGraphicFramePr>
          <p:nvPr/>
        </p:nvGraphicFramePr>
        <p:xfrm>
          <a:off x="8001000" y="1409700"/>
          <a:ext cx="660400" cy="444500"/>
        </p:xfrm>
        <a:graphic>
          <a:graphicData uri="http://schemas.openxmlformats.org/presentationml/2006/ole">
            <mc:AlternateContent xmlns:mc="http://schemas.openxmlformats.org/markup-compatibility/2006">
              <mc:Choice xmlns:v="urn:schemas-microsoft-com:vml" Requires="v">
                <p:oleObj name="Equation" r:id="rId2" imgW="660400" imgH="444500" progId="Equation.3">
                  <p:embed/>
                </p:oleObj>
              </mc:Choice>
              <mc:Fallback>
                <p:oleObj name="Equation" r:id="rId2" imgW="660400" imgH="444500" progId="Equation.3">
                  <p:embed/>
                  <p:pic>
                    <p:nvPicPr>
                      <p:cNvPr id="4301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09700"/>
                        <a:ext cx="6604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301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990975"/>
            <a:ext cx="55499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5" name="Group 30"/>
          <p:cNvGrpSpPr>
            <a:grpSpLocks/>
          </p:cNvGrpSpPr>
          <p:nvPr/>
        </p:nvGrpSpPr>
        <p:grpSpPr bwMode="auto">
          <a:xfrm>
            <a:off x="576263" y="3838575"/>
            <a:ext cx="6210300" cy="914400"/>
            <a:chOff x="504" y="1575"/>
            <a:chExt cx="3912" cy="576"/>
          </a:xfrm>
        </p:grpSpPr>
        <p:sp>
          <p:nvSpPr>
            <p:cNvPr id="43030" name="Line 26"/>
            <p:cNvSpPr>
              <a:spLocks noChangeShapeType="1"/>
            </p:cNvSpPr>
            <p:nvPr/>
          </p:nvSpPr>
          <p:spPr bwMode="auto">
            <a:xfrm>
              <a:off x="816" y="1623"/>
              <a:ext cx="0" cy="528"/>
            </a:xfrm>
            <a:prstGeom prst="line">
              <a:avLst/>
            </a:prstGeom>
            <a:noFill/>
            <a:ln w="9525">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1" name="Line 27"/>
            <p:cNvSpPr>
              <a:spLocks noChangeShapeType="1"/>
            </p:cNvSpPr>
            <p:nvPr/>
          </p:nvSpPr>
          <p:spPr bwMode="auto">
            <a:xfrm>
              <a:off x="816" y="2151"/>
              <a:ext cx="36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3032" name="Object 4"/>
            <p:cNvGraphicFramePr>
              <a:graphicFrameLocks noChangeAspect="1"/>
            </p:cNvGraphicFramePr>
            <p:nvPr/>
          </p:nvGraphicFramePr>
          <p:xfrm>
            <a:off x="504" y="1575"/>
            <a:ext cx="264" cy="280"/>
          </p:xfrm>
          <a:graphic>
            <a:graphicData uri="http://schemas.openxmlformats.org/presentationml/2006/ole">
              <mc:AlternateContent xmlns:mc="http://schemas.openxmlformats.org/markup-compatibility/2006">
                <mc:Choice xmlns:v="urn:schemas-microsoft-com:vml" Requires="v">
                  <p:oleObj name="Equation" r:id="rId5" imgW="419100" imgH="444500" progId="Equation.3">
                    <p:embed/>
                  </p:oleObj>
                </mc:Choice>
                <mc:Fallback>
                  <p:oleObj name="Equation" r:id="rId5" imgW="419100" imgH="444500" progId="Equation.3">
                    <p:embed/>
                    <p:pic>
                      <p:nvPicPr>
                        <p:cNvPr id="4303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 y="1575"/>
                          <a:ext cx="264"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43016"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63" y="5438775"/>
            <a:ext cx="55499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7" name="Group 31"/>
          <p:cNvGrpSpPr>
            <a:grpSpLocks/>
          </p:cNvGrpSpPr>
          <p:nvPr/>
        </p:nvGrpSpPr>
        <p:grpSpPr bwMode="auto">
          <a:xfrm>
            <a:off x="550863" y="5275263"/>
            <a:ext cx="6210300" cy="914400"/>
            <a:chOff x="504" y="1575"/>
            <a:chExt cx="3912" cy="576"/>
          </a:xfrm>
        </p:grpSpPr>
        <p:sp>
          <p:nvSpPr>
            <p:cNvPr id="43027" name="Line 32"/>
            <p:cNvSpPr>
              <a:spLocks noChangeShapeType="1"/>
            </p:cNvSpPr>
            <p:nvPr/>
          </p:nvSpPr>
          <p:spPr bwMode="auto">
            <a:xfrm>
              <a:off x="816" y="1623"/>
              <a:ext cx="0" cy="528"/>
            </a:xfrm>
            <a:prstGeom prst="line">
              <a:avLst/>
            </a:prstGeom>
            <a:noFill/>
            <a:ln w="9525">
              <a:solidFill>
                <a:schemeClr val="bg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8" name="Line 33"/>
            <p:cNvSpPr>
              <a:spLocks noChangeShapeType="1"/>
            </p:cNvSpPr>
            <p:nvPr/>
          </p:nvSpPr>
          <p:spPr bwMode="auto">
            <a:xfrm>
              <a:off x="816" y="2151"/>
              <a:ext cx="36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3029" name="Object 3"/>
            <p:cNvGraphicFramePr>
              <a:graphicFrameLocks noChangeAspect="1"/>
            </p:cNvGraphicFramePr>
            <p:nvPr/>
          </p:nvGraphicFramePr>
          <p:xfrm>
            <a:off x="504" y="1575"/>
            <a:ext cx="264" cy="280"/>
          </p:xfrm>
          <a:graphic>
            <a:graphicData uri="http://schemas.openxmlformats.org/presentationml/2006/ole">
              <mc:AlternateContent xmlns:mc="http://schemas.openxmlformats.org/markup-compatibility/2006">
                <mc:Choice xmlns:v="urn:schemas-microsoft-com:vml" Requires="v">
                  <p:oleObj name="Equation" r:id="rId8" imgW="419100" imgH="444500" progId="Equation.3">
                    <p:embed/>
                  </p:oleObj>
                </mc:Choice>
                <mc:Fallback>
                  <p:oleObj name="Equation" r:id="rId8" imgW="419100" imgH="444500" progId="Equation.3">
                    <p:embed/>
                    <p:pic>
                      <p:nvPicPr>
                        <p:cNvPr id="4302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 y="1575"/>
                          <a:ext cx="264"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43018" name="Object 2"/>
          <p:cNvGraphicFramePr>
            <a:graphicFrameLocks noChangeAspect="1"/>
          </p:cNvGraphicFramePr>
          <p:nvPr/>
        </p:nvGraphicFramePr>
        <p:xfrm>
          <a:off x="454025" y="2371725"/>
          <a:ext cx="4525963" cy="438150"/>
        </p:xfrm>
        <a:graphic>
          <a:graphicData uri="http://schemas.openxmlformats.org/presentationml/2006/ole">
            <mc:AlternateContent xmlns:mc="http://schemas.openxmlformats.org/markup-compatibility/2006">
              <mc:Choice xmlns:v="urn:schemas-microsoft-com:vml" Requires="v">
                <p:oleObj name="Equation" r:id="rId9" imgW="2755900" imgH="266700" progId="Equation.3">
                  <p:embed/>
                </p:oleObj>
              </mc:Choice>
              <mc:Fallback>
                <p:oleObj name="Equation" r:id="rId9" imgW="2755900" imgH="266700" progId="Equation.3">
                  <p:embed/>
                  <p:pic>
                    <p:nvPicPr>
                      <p:cNvPr id="43018"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2371725"/>
                        <a:ext cx="4525963" cy="438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9" name="Object 3"/>
          <p:cNvGraphicFramePr>
            <a:graphicFrameLocks noChangeAspect="1"/>
          </p:cNvGraphicFramePr>
          <p:nvPr/>
        </p:nvGraphicFramePr>
        <p:xfrm>
          <a:off x="454025" y="2847975"/>
          <a:ext cx="4525963" cy="438150"/>
        </p:xfrm>
        <a:graphic>
          <a:graphicData uri="http://schemas.openxmlformats.org/presentationml/2006/ole">
            <mc:AlternateContent xmlns:mc="http://schemas.openxmlformats.org/markup-compatibility/2006">
              <mc:Choice xmlns:v="urn:schemas-microsoft-com:vml" Requires="v">
                <p:oleObj name="Equation" r:id="rId11" imgW="2755900" imgH="266700" progId="Equation.3">
                  <p:embed/>
                </p:oleObj>
              </mc:Choice>
              <mc:Fallback>
                <p:oleObj name="Equation" r:id="rId11" imgW="2755900" imgH="266700" progId="Equation.3">
                  <p:embed/>
                  <p:pic>
                    <p:nvPicPr>
                      <p:cNvPr id="43019"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2847975"/>
                        <a:ext cx="4525963" cy="438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3020" name="Group 22"/>
          <p:cNvGrpSpPr>
            <a:grpSpLocks/>
          </p:cNvGrpSpPr>
          <p:nvPr/>
        </p:nvGrpSpPr>
        <p:grpSpPr bwMode="auto">
          <a:xfrm>
            <a:off x="5178425" y="2371725"/>
            <a:ext cx="2965450" cy="396875"/>
            <a:chOff x="3120" y="672"/>
            <a:chExt cx="1868" cy="250"/>
          </a:xfrm>
        </p:grpSpPr>
        <p:graphicFrame>
          <p:nvGraphicFramePr>
            <p:cNvPr id="43025" name="Object 11"/>
            <p:cNvGraphicFramePr>
              <a:graphicFrameLocks noChangeAspect="1"/>
            </p:cNvGraphicFramePr>
            <p:nvPr/>
          </p:nvGraphicFramePr>
          <p:xfrm>
            <a:off x="3648" y="672"/>
            <a:ext cx="1340" cy="250"/>
          </p:xfrm>
          <a:graphic>
            <a:graphicData uri="http://schemas.openxmlformats.org/presentationml/2006/ole">
              <mc:AlternateContent xmlns:mc="http://schemas.openxmlformats.org/markup-compatibility/2006">
                <mc:Choice xmlns:v="urn:schemas-microsoft-com:vml" Requires="v">
                  <p:oleObj name="Equation" r:id="rId13" imgW="1295400" imgH="241300" progId="Equation.3">
                    <p:embed/>
                  </p:oleObj>
                </mc:Choice>
                <mc:Fallback>
                  <p:oleObj name="Equation" r:id="rId13" imgW="1295400" imgH="241300" progId="Equation.3">
                    <p:embed/>
                    <p:pic>
                      <p:nvPicPr>
                        <p:cNvPr id="43025"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8" y="672"/>
                          <a:ext cx="1340" cy="2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6" name="Line 19"/>
            <p:cNvSpPr>
              <a:spLocks noChangeShapeType="1"/>
            </p:cNvSpPr>
            <p:nvPr/>
          </p:nvSpPr>
          <p:spPr bwMode="auto">
            <a:xfrm>
              <a:off x="3120" y="816"/>
              <a:ext cx="432" cy="0"/>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3021" name="Group 21"/>
          <p:cNvGrpSpPr>
            <a:grpSpLocks/>
          </p:cNvGrpSpPr>
          <p:nvPr/>
        </p:nvGrpSpPr>
        <p:grpSpPr bwMode="auto">
          <a:xfrm>
            <a:off x="5178425" y="2847975"/>
            <a:ext cx="2924175" cy="396875"/>
            <a:chOff x="3120" y="1056"/>
            <a:chExt cx="1842" cy="250"/>
          </a:xfrm>
        </p:grpSpPr>
        <p:graphicFrame>
          <p:nvGraphicFramePr>
            <p:cNvPr id="43023" name="Object 10"/>
            <p:cNvGraphicFramePr>
              <a:graphicFrameLocks noChangeAspect="1"/>
            </p:cNvGraphicFramePr>
            <p:nvPr/>
          </p:nvGraphicFramePr>
          <p:xfrm>
            <a:off x="3648" y="1056"/>
            <a:ext cx="1314" cy="250"/>
          </p:xfrm>
          <a:graphic>
            <a:graphicData uri="http://schemas.openxmlformats.org/presentationml/2006/ole">
              <mc:AlternateContent xmlns:mc="http://schemas.openxmlformats.org/markup-compatibility/2006">
                <mc:Choice xmlns:v="urn:schemas-microsoft-com:vml" Requires="v">
                  <p:oleObj name="Equation" r:id="rId15" imgW="1269449" imgH="241195" progId="Equation.3">
                    <p:embed/>
                  </p:oleObj>
                </mc:Choice>
                <mc:Fallback>
                  <p:oleObj name="Equation" r:id="rId15" imgW="1269449" imgH="241195" progId="Equation.3">
                    <p:embed/>
                    <p:pic>
                      <p:nvPicPr>
                        <p:cNvPr id="43023"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8" y="1056"/>
                          <a:ext cx="1314" cy="2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4" name="Line 20"/>
            <p:cNvSpPr>
              <a:spLocks noChangeShapeType="1"/>
            </p:cNvSpPr>
            <p:nvPr/>
          </p:nvSpPr>
          <p:spPr bwMode="auto">
            <a:xfrm>
              <a:off x="3120" y="1152"/>
              <a:ext cx="432" cy="0"/>
            </a:xfrm>
            <a:prstGeom prst="line">
              <a:avLst/>
            </a:prstGeom>
            <a:noFill/>
            <a:ln w="254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3" name="Text Box 39"/>
          <p:cNvSpPr txBox="1">
            <a:spLocks noChangeArrowheads="1"/>
          </p:cNvSpPr>
          <p:nvPr/>
        </p:nvSpPr>
        <p:spPr bwMode="auto">
          <a:xfrm>
            <a:off x="2738438" y="4900613"/>
            <a:ext cx="6405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Different energies for electron standing waves</a:t>
            </a:r>
          </a:p>
        </p:txBody>
      </p:sp>
      <p:sp>
        <p:nvSpPr>
          <p:cNvPr id="34" name="TextBox 33"/>
          <p:cNvSpPr txBox="1"/>
          <p:nvPr/>
        </p:nvSpPr>
        <p:spPr>
          <a:xfrm rot="20247030">
            <a:off x="38465" y="2420528"/>
            <a:ext cx="9001000" cy="1569660"/>
          </a:xfrm>
          <a:prstGeom prst="rect">
            <a:avLst/>
          </a:prstGeom>
          <a:noFill/>
        </p:spPr>
        <p:txBody>
          <a:bodyPr wrap="square" rtlCol="0">
            <a:spAutoFit/>
          </a:bodyPr>
          <a:lstStyle/>
          <a:p>
            <a:pPr algn="ctr"/>
            <a:r>
              <a:rPr lang="en-US" sz="4800" b="1" dirty="0">
                <a:solidFill>
                  <a:srgbClr val="7030A0"/>
                </a:solidFill>
              </a:rPr>
              <a:t>Symmetric and </a:t>
            </a:r>
            <a:r>
              <a:rPr lang="en-US" sz="4800" b="1" dirty="0" err="1">
                <a:solidFill>
                  <a:srgbClr val="7030A0"/>
                </a:solidFill>
              </a:rPr>
              <a:t>Antisymmetric</a:t>
            </a:r>
            <a:r>
              <a:rPr lang="en-US" sz="4800" b="1" dirty="0">
                <a:solidFill>
                  <a:srgbClr val="7030A0"/>
                </a:solidFill>
              </a:rPr>
              <a:t> Solutions</a:t>
            </a:r>
          </a:p>
        </p:txBody>
      </p:sp>
    </p:spTree>
    <p:extLst>
      <p:ext uri="{BB962C8B-B14F-4D97-AF65-F5344CB8AC3E}">
        <p14:creationId xmlns:p14="http://schemas.microsoft.com/office/powerpoint/2010/main" val="3776745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20B4A-274C-E39D-0BC4-B1E867366B81}"/>
              </a:ext>
            </a:extLst>
          </p:cNvPr>
          <p:cNvSpPr>
            <a:spLocks noGrp="1"/>
          </p:cNvSpPr>
          <p:nvPr>
            <p:ph type="title"/>
          </p:nvPr>
        </p:nvSpPr>
        <p:spPr/>
        <p:txBody>
          <a:bodyPr/>
          <a:lstStyle/>
          <a:p>
            <a:pPr algn="ctr"/>
            <a:r>
              <a:rPr lang="en-US" dirty="0"/>
              <a:t>How to Determine the Density of States</a:t>
            </a:r>
          </a:p>
        </p:txBody>
      </p:sp>
      <p:sp>
        <p:nvSpPr>
          <p:cNvPr id="5" name="Content Placeholder 4">
            <a:extLst>
              <a:ext uri="{FF2B5EF4-FFF2-40B4-BE49-F238E27FC236}">
                <a16:creationId xmlns:a16="http://schemas.microsoft.com/office/drawing/2014/main" id="{4A5136F2-A187-3A0F-52D5-F4DB79662802}"/>
              </a:ext>
            </a:extLst>
          </p:cNvPr>
          <p:cNvSpPr>
            <a:spLocks noGrp="1"/>
          </p:cNvSpPr>
          <p:nvPr>
            <p:ph idx="1"/>
          </p:nvPr>
        </p:nvSpPr>
        <p:spPr/>
        <p:txBody>
          <a:bodyPr/>
          <a:lstStyle/>
          <a:p>
            <a:pPr marL="514350" indent="-514350">
              <a:buAutoNum type="arabicPeriod"/>
            </a:pPr>
            <a:r>
              <a:rPr lang="en-US" dirty="0"/>
              <a:t>Identify number of states: Length/area/volume divided by (2</a:t>
            </a:r>
            <a:r>
              <a:rPr lang="en-US" dirty="0">
                <a:sym typeface="Symbol" panose="05050102010706020507" pitchFamily="18" charset="2"/>
              </a:rPr>
              <a:t>/a)^n</a:t>
            </a:r>
            <a:r>
              <a:rPr lang="en-US" baseline="30000" dirty="0">
                <a:sym typeface="Symbol" panose="05050102010706020507" pitchFamily="18" charset="2"/>
              </a:rPr>
              <a:t>th</a:t>
            </a:r>
            <a:r>
              <a:rPr lang="en-US" dirty="0">
                <a:sym typeface="Symbol" panose="05050102010706020507" pitchFamily="18" charset="2"/>
              </a:rPr>
              <a:t> dimension</a:t>
            </a:r>
          </a:p>
          <a:p>
            <a:pPr marL="514350" indent="-514350">
              <a:buAutoNum type="arabicPeriod"/>
            </a:pPr>
            <a:r>
              <a:rPr lang="en-US" dirty="0">
                <a:sym typeface="Symbol" panose="05050102010706020507" pitchFamily="18" charset="2"/>
              </a:rPr>
              <a:t>The density of levels is the </a:t>
            </a:r>
            <a:r>
              <a:rPr lang="en-US" dirty="0" err="1">
                <a:sym typeface="Symbol" panose="05050102010706020507" pitchFamily="18" charset="2"/>
              </a:rPr>
              <a:t>dN</a:t>
            </a:r>
            <a:r>
              <a:rPr lang="en-US" dirty="0">
                <a:sym typeface="Symbol" panose="05050102010706020507" pitchFamily="18" charset="2"/>
              </a:rPr>
              <a:t>/dk</a:t>
            </a:r>
          </a:p>
          <a:p>
            <a:pPr marL="514350" indent="-514350">
              <a:buAutoNum type="arabicPeriod"/>
            </a:pPr>
            <a:r>
              <a:rPr lang="en-US" dirty="0">
                <a:sym typeface="Symbol" panose="05050102010706020507" pitchFamily="18" charset="2"/>
              </a:rPr>
              <a:t>The density of states is the density of levels times any degeneracy. Gives D(k)</a:t>
            </a:r>
          </a:p>
          <a:p>
            <a:pPr marL="514350" indent="-514350">
              <a:buAutoNum type="arabicPeriod"/>
            </a:pPr>
            <a:r>
              <a:rPr lang="en-US" dirty="0">
                <a:sym typeface="Symbol" panose="05050102010706020507" pitchFamily="18" charset="2"/>
              </a:rPr>
              <a:t>D(k) dk = D(E) </a:t>
            </a:r>
            <a:r>
              <a:rPr lang="en-US" dirty="0" err="1">
                <a:sym typeface="Symbol" panose="05050102010706020507" pitchFamily="18" charset="2"/>
              </a:rPr>
              <a:t>dE</a:t>
            </a:r>
            <a:r>
              <a:rPr lang="en-US" dirty="0">
                <a:sym typeface="Symbol" panose="05050102010706020507" pitchFamily="18" charset="2"/>
              </a:rPr>
              <a:t>, so D(E) = D(k)</a:t>
            </a:r>
          </a:p>
          <a:p>
            <a:pPr marL="0" indent="0">
              <a:buNone/>
            </a:pPr>
            <a:r>
              <a:rPr lang="en-US" dirty="0">
                <a:sym typeface="Symbol" panose="05050102010706020507" pitchFamily="18" charset="2"/>
              </a:rPr>
              <a:t>						   </a:t>
            </a:r>
            <a:r>
              <a:rPr lang="en-US" dirty="0" err="1">
                <a:sym typeface="Symbol" panose="05050102010706020507" pitchFamily="18" charset="2"/>
              </a:rPr>
              <a:t>dE</a:t>
            </a:r>
            <a:r>
              <a:rPr lang="en-US" dirty="0">
                <a:sym typeface="Symbol" panose="05050102010706020507" pitchFamily="18" charset="2"/>
              </a:rPr>
              <a:t>/dk</a:t>
            </a:r>
          </a:p>
          <a:p>
            <a:pPr marL="0" indent="0">
              <a:buNone/>
            </a:pPr>
            <a:r>
              <a:rPr lang="en-US" dirty="0">
                <a:sym typeface="Symbol" panose="05050102010706020507" pitchFamily="18" charset="2"/>
              </a:rPr>
              <a:t>Check to make sure your D(E) no longer has any k’s in it. </a:t>
            </a:r>
          </a:p>
          <a:p>
            <a:pPr marL="514350" indent="-514350">
              <a:buAutoNum type="arabicPeriod"/>
            </a:pPr>
            <a:endParaRPr lang="en-US" dirty="0"/>
          </a:p>
        </p:txBody>
      </p:sp>
      <p:cxnSp>
        <p:nvCxnSpPr>
          <p:cNvPr id="3" name="Straight Connector 2">
            <a:extLst>
              <a:ext uri="{FF2B5EF4-FFF2-40B4-BE49-F238E27FC236}">
                <a16:creationId xmlns:a16="http://schemas.microsoft.com/office/drawing/2014/main" id="{5D39951B-C036-9AD3-32EA-219A3AE66914}"/>
              </a:ext>
            </a:extLst>
          </p:cNvPr>
          <p:cNvCxnSpPr/>
          <p:nvPr/>
        </p:nvCxnSpPr>
        <p:spPr>
          <a:xfrm>
            <a:off x="6444208" y="4941168"/>
            <a:ext cx="936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57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fld id="{AE02C8C7-9157-4BBC-B4AE-5218C94D0CDC}" type="slidenum">
              <a:rPr lang="en-US" sz="1000" smtClean="0"/>
              <a:pPr>
                <a:spcBef>
                  <a:spcPct val="0"/>
                </a:spcBef>
                <a:buClrTx/>
                <a:buSzTx/>
                <a:buFontTx/>
                <a:buNone/>
              </a:pPr>
              <a:t>20</a:t>
            </a:fld>
            <a:endParaRPr lang="en-US" sz="1000"/>
          </a:p>
        </p:txBody>
      </p:sp>
      <p:pic>
        <p:nvPicPr>
          <p:cNvPr id="440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6975" y="2057400"/>
            <a:ext cx="5178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body" idx="1"/>
          </p:nvPr>
        </p:nvSpPr>
        <p:spPr>
          <a:xfrm>
            <a:off x="609600" y="609600"/>
            <a:ext cx="8077200" cy="685800"/>
          </a:xfrm>
        </p:spPr>
        <p:txBody>
          <a:bodyPr/>
          <a:lstStyle/>
          <a:p>
            <a:pPr>
              <a:buFont typeface="Wingdings" panose="05000000000000000000" pitchFamily="2" charset="2"/>
              <a:buNone/>
            </a:pPr>
            <a:r>
              <a:rPr lang="en-GB" dirty="0"/>
              <a:t>Summary: The nearly-free-electron model</a:t>
            </a:r>
          </a:p>
        </p:txBody>
      </p:sp>
      <p:sp>
        <p:nvSpPr>
          <p:cNvPr id="44037" name="Rectangle 9"/>
          <p:cNvSpPr>
            <a:spLocks noChangeArrowheads="1"/>
          </p:cNvSpPr>
          <p:nvPr/>
        </p:nvSpPr>
        <p:spPr bwMode="auto">
          <a:xfrm>
            <a:off x="685800" y="145124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spcBef>
                <a:spcPct val="0"/>
              </a:spcBef>
              <a:buClrTx/>
              <a:buSzTx/>
              <a:buFontTx/>
              <a:buNone/>
            </a:pPr>
            <a:r>
              <a:rPr lang="en-GB" sz="1800" dirty="0"/>
              <a:t>BAND GAPS APPEAR AT EACH BRILLOUIN ZONE EDGE</a:t>
            </a:r>
          </a:p>
        </p:txBody>
      </p:sp>
      <p:grpSp>
        <p:nvGrpSpPr>
          <p:cNvPr id="2" name="Group 30"/>
          <p:cNvGrpSpPr>
            <a:grpSpLocks/>
          </p:cNvGrpSpPr>
          <p:nvPr/>
        </p:nvGrpSpPr>
        <p:grpSpPr bwMode="auto">
          <a:xfrm>
            <a:off x="4191000" y="2362200"/>
            <a:ext cx="4333875" cy="4013200"/>
            <a:chOff x="2640" y="1488"/>
            <a:chExt cx="2730" cy="2528"/>
          </a:xfrm>
        </p:grpSpPr>
        <p:sp>
          <p:nvSpPr>
            <p:cNvPr id="44046" name="Line 6"/>
            <p:cNvSpPr>
              <a:spLocks noChangeShapeType="1"/>
            </p:cNvSpPr>
            <p:nvPr/>
          </p:nvSpPr>
          <p:spPr bwMode="auto">
            <a:xfrm flipV="1">
              <a:off x="4512"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8"/>
            <p:cNvSpPr txBox="1">
              <a:spLocks noChangeArrowheads="1"/>
            </p:cNvSpPr>
            <p:nvPr/>
          </p:nvSpPr>
          <p:spPr bwMode="auto">
            <a:xfrm>
              <a:off x="2640" y="3783"/>
              <a:ext cx="2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-2π/a        –π/a           π/a     2π/a </a:t>
              </a:r>
            </a:p>
          </p:txBody>
        </p:sp>
        <p:sp>
          <p:nvSpPr>
            <p:cNvPr id="44048" name="Line 16"/>
            <p:cNvSpPr>
              <a:spLocks noChangeShapeType="1"/>
            </p:cNvSpPr>
            <p:nvPr/>
          </p:nvSpPr>
          <p:spPr bwMode="auto">
            <a:xfrm flipV="1">
              <a:off x="3456"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7"/>
            <p:cNvSpPr>
              <a:spLocks noChangeShapeType="1"/>
            </p:cNvSpPr>
            <p:nvPr/>
          </p:nvSpPr>
          <p:spPr bwMode="auto">
            <a:xfrm flipV="1">
              <a:off x="2928"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8"/>
            <p:cNvSpPr>
              <a:spLocks noChangeShapeType="1"/>
            </p:cNvSpPr>
            <p:nvPr/>
          </p:nvSpPr>
          <p:spPr bwMode="auto">
            <a:xfrm flipV="1">
              <a:off x="5040"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039" name="Rectangle 10"/>
          <p:cNvSpPr>
            <a:spLocks noChangeArrowheads="1"/>
          </p:cNvSpPr>
          <p:nvPr/>
        </p:nvSpPr>
        <p:spPr bwMode="auto">
          <a:xfrm>
            <a:off x="323850" y="4365104"/>
            <a:ext cx="4000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spcBef>
                <a:spcPct val="0"/>
              </a:spcBef>
              <a:buClrTx/>
              <a:buSzTx/>
              <a:buFontTx/>
              <a:buNone/>
            </a:pPr>
            <a:r>
              <a:rPr lang="en-US" sz="1800" dirty="0"/>
              <a:t>In between the two energies there are no allowed energies; i.e., </a:t>
            </a:r>
            <a:r>
              <a:rPr lang="en-GB" sz="1800" dirty="0"/>
              <a:t>wavelike solutions of the Schrodinger equation do not exist.</a:t>
            </a:r>
          </a:p>
          <a:p>
            <a:pPr lvl="1" eaLnBrk="1" hangingPunct="1">
              <a:spcBef>
                <a:spcPct val="0"/>
              </a:spcBef>
              <a:buClrTx/>
              <a:buSzTx/>
              <a:buFontTx/>
              <a:buNone/>
            </a:pPr>
            <a:endParaRPr lang="en-GB" sz="1800" dirty="0"/>
          </a:p>
          <a:p>
            <a:pPr lvl="1" eaLnBrk="1" hangingPunct="1">
              <a:spcBef>
                <a:spcPct val="0"/>
              </a:spcBef>
              <a:buClrTx/>
              <a:buSzTx/>
              <a:buFontTx/>
              <a:buNone/>
            </a:pPr>
            <a:r>
              <a:rPr lang="en-GB" sz="1800" dirty="0"/>
              <a:t>Forbidden energy bands form called band gaps.</a:t>
            </a:r>
          </a:p>
        </p:txBody>
      </p:sp>
      <p:sp>
        <p:nvSpPr>
          <p:cNvPr id="13" name="Text Box 1076"/>
          <p:cNvSpPr txBox="1">
            <a:spLocks noChangeArrowheads="1"/>
          </p:cNvSpPr>
          <p:nvPr/>
        </p:nvSpPr>
        <p:spPr bwMode="auto">
          <a:xfrm>
            <a:off x="258763" y="2013074"/>
            <a:ext cx="350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US" sz="2000" dirty="0"/>
              <a:t>The periodic potential V(x) splits the free-electron E(k) into “energy bands” separated by gaps at each BZ boundary.</a:t>
            </a:r>
          </a:p>
        </p:txBody>
      </p:sp>
      <p:sp>
        <p:nvSpPr>
          <p:cNvPr id="44042" name="Text Box 1070"/>
          <p:cNvSpPr txBox="1">
            <a:spLocks noChangeArrowheads="1"/>
          </p:cNvSpPr>
          <p:nvPr/>
        </p:nvSpPr>
        <p:spPr bwMode="auto">
          <a:xfrm>
            <a:off x="5500688" y="492918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3" name="Text Box 1071"/>
          <p:cNvSpPr txBox="1">
            <a:spLocks noChangeArrowheads="1"/>
          </p:cNvSpPr>
          <p:nvPr/>
        </p:nvSpPr>
        <p:spPr bwMode="auto">
          <a:xfrm>
            <a:off x="5000625" y="52863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4" name="Line 1072"/>
          <p:cNvSpPr>
            <a:spLocks noChangeShapeType="1"/>
          </p:cNvSpPr>
          <p:nvPr/>
        </p:nvSpPr>
        <p:spPr bwMode="auto">
          <a:xfrm flipH="1">
            <a:off x="7072313" y="5143500"/>
            <a:ext cx="46037" cy="333375"/>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Text Box 1073"/>
          <p:cNvSpPr txBox="1">
            <a:spLocks noChangeArrowheads="1"/>
          </p:cNvSpPr>
          <p:nvPr/>
        </p:nvSpPr>
        <p:spPr bwMode="auto">
          <a:xfrm>
            <a:off x="6643688" y="5000625"/>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g</a:t>
            </a:r>
          </a:p>
        </p:txBody>
      </p:sp>
    </p:spTree>
    <p:extLst>
      <p:ext uri="{BB962C8B-B14F-4D97-AF65-F5344CB8AC3E}">
        <p14:creationId xmlns:p14="http://schemas.microsoft.com/office/powerpoint/2010/main" val="157051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2588160" presetClass="entr" presetSubtype="130466344"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dissolv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6975" y="2057400"/>
            <a:ext cx="5178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body" idx="1"/>
          </p:nvPr>
        </p:nvSpPr>
        <p:spPr>
          <a:xfrm>
            <a:off x="609600" y="609600"/>
            <a:ext cx="7772400" cy="685800"/>
          </a:xfrm>
        </p:spPr>
        <p:txBody>
          <a:bodyPr/>
          <a:lstStyle/>
          <a:p>
            <a:pPr>
              <a:buFont typeface="Wingdings" panose="05000000000000000000" pitchFamily="2" charset="2"/>
              <a:buNone/>
            </a:pPr>
            <a:r>
              <a:rPr lang="en-GB" dirty="0"/>
              <a:t>Approximating the Band Gap</a:t>
            </a:r>
          </a:p>
        </p:txBody>
      </p:sp>
      <p:sp>
        <p:nvSpPr>
          <p:cNvPr id="44037" name="Rectangle 9"/>
          <p:cNvSpPr>
            <a:spLocks noChangeArrowheads="1"/>
          </p:cNvSpPr>
          <p:nvPr/>
        </p:nvSpPr>
        <p:spPr bwMode="auto">
          <a:xfrm>
            <a:off x="395536" y="145124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algn="ctr" eaLnBrk="1" hangingPunct="1">
              <a:spcBef>
                <a:spcPct val="0"/>
              </a:spcBef>
              <a:buClrTx/>
              <a:buSzTx/>
              <a:buFontTx/>
              <a:buNone/>
            </a:pPr>
            <a:r>
              <a:rPr lang="en-GB" sz="1800" dirty="0"/>
              <a:t>BAND GAPS APPEAR AT EACH BRILLOUIN ZONE EDGE</a:t>
            </a:r>
          </a:p>
        </p:txBody>
      </p:sp>
      <p:grpSp>
        <p:nvGrpSpPr>
          <p:cNvPr id="2" name="Group 30"/>
          <p:cNvGrpSpPr>
            <a:grpSpLocks/>
          </p:cNvGrpSpPr>
          <p:nvPr/>
        </p:nvGrpSpPr>
        <p:grpSpPr bwMode="auto">
          <a:xfrm>
            <a:off x="4191000" y="2362200"/>
            <a:ext cx="4333875" cy="4013200"/>
            <a:chOff x="2640" y="1488"/>
            <a:chExt cx="2730" cy="2528"/>
          </a:xfrm>
        </p:grpSpPr>
        <p:sp>
          <p:nvSpPr>
            <p:cNvPr id="44046" name="Line 6"/>
            <p:cNvSpPr>
              <a:spLocks noChangeShapeType="1"/>
            </p:cNvSpPr>
            <p:nvPr/>
          </p:nvSpPr>
          <p:spPr bwMode="auto">
            <a:xfrm flipV="1">
              <a:off x="4512"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8"/>
            <p:cNvSpPr txBox="1">
              <a:spLocks noChangeArrowheads="1"/>
            </p:cNvSpPr>
            <p:nvPr/>
          </p:nvSpPr>
          <p:spPr bwMode="auto">
            <a:xfrm>
              <a:off x="2640" y="3783"/>
              <a:ext cx="2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-2π/a        –π/a           π/a     2π/a </a:t>
              </a:r>
            </a:p>
          </p:txBody>
        </p:sp>
        <p:sp>
          <p:nvSpPr>
            <p:cNvPr id="44048" name="Line 16"/>
            <p:cNvSpPr>
              <a:spLocks noChangeShapeType="1"/>
            </p:cNvSpPr>
            <p:nvPr/>
          </p:nvSpPr>
          <p:spPr bwMode="auto">
            <a:xfrm flipV="1">
              <a:off x="3456"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7"/>
            <p:cNvSpPr>
              <a:spLocks noChangeShapeType="1"/>
            </p:cNvSpPr>
            <p:nvPr/>
          </p:nvSpPr>
          <p:spPr bwMode="auto">
            <a:xfrm flipV="1">
              <a:off x="2928"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8"/>
            <p:cNvSpPr>
              <a:spLocks noChangeShapeType="1"/>
            </p:cNvSpPr>
            <p:nvPr/>
          </p:nvSpPr>
          <p:spPr bwMode="auto">
            <a:xfrm flipV="1">
              <a:off x="5040"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042" name="Text Box 1070"/>
          <p:cNvSpPr txBox="1">
            <a:spLocks noChangeArrowheads="1"/>
          </p:cNvSpPr>
          <p:nvPr/>
        </p:nvSpPr>
        <p:spPr bwMode="auto">
          <a:xfrm>
            <a:off x="5500688" y="492918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3" name="Text Box 1071"/>
          <p:cNvSpPr txBox="1">
            <a:spLocks noChangeArrowheads="1"/>
          </p:cNvSpPr>
          <p:nvPr/>
        </p:nvSpPr>
        <p:spPr bwMode="auto">
          <a:xfrm>
            <a:off x="5000625" y="52863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4" name="Line 1072"/>
          <p:cNvSpPr>
            <a:spLocks noChangeShapeType="1"/>
          </p:cNvSpPr>
          <p:nvPr/>
        </p:nvSpPr>
        <p:spPr bwMode="auto">
          <a:xfrm flipH="1">
            <a:off x="7072313" y="5143500"/>
            <a:ext cx="46037" cy="333375"/>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Text Box 1073"/>
          <p:cNvSpPr txBox="1">
            <a:spLocks noChangeArrowheads="1"/>
          </p:cNvSpPr>
          <p:nvPr/>
        </p:nvSpPr>
        <p:spPr bwMode="auto">
          <a:xfrm>
            <a:off x="6643688" y="5000625"/>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g</a:t>
            </a:r>
          </a:p>
        </p:txBody>
      </p:sp>
      <p:graphicFrame>
        <p:nvGraphicFramePr>
          <p:cNvPr id="19" name="Object 2"/>
          <p:cNvGraphicFramePr>
            <a:graphicFrameLocks noChangeAspect="1"/>
          </p:cNvGraphicFramePr>
          <p:nvPr/>
        </p:nvGraphicFramePr>
        <p:xfrm>
          <a:off x="354013" y="1916113"/>
          <a:ext cx="5292725" cy="1050925"/>
        </p:xfrm>
        <a:graphic>
          <a:graphicData uri="http://schemas.openxmlformats.org/presentationml/2006/ole">
            <mc:AlternateContent xmlns:mc="http://schemas.openxmlformats.org/markup-compatibility/2006">
              <mc:Choice xmlns:v="urn:schemas-microsoft-com:vml" Requires="v">
                <p:oleObj name="Equation" r:id="rId3" imgW="2438280" imgH="482400" progId="Equation.3">
                  <p:embed/>
                </p:oleObj>
              </mc:Choice>
              <mc:Fallback>
                <p:oleObj name="Equation" r:id="rId3" imgW="2438280" imgH="482400" progId="Equation.3">
                  <p:embed/>
                  <p:pic>
                    <p:nvPicPr>
                      <p:cNvPr id="19" name="Object 2"/>
                      <p:cNvPicPr>
                        <a:picLocks noChangeAspect="1" noChangeArrowheads="1"/>
                      </p:cNvPicPr>
                      <p:nvPr/>
                    </p:nvPicPr>
                    <p:blipFill>
                      <a:blip r:embed="rId4"/>
                      <a:srcRect/>
                      <a:stretch>
                        <a:fillRect/>
                      </a:stretch>
                    </p:blipFill>
                    <p:spPr bwMode="auto">
                      <a:xfrm>
                        <a:off x="354013" y="1916113"/>
                        <a:ext cx="5292725" cy="1050925"/>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437924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2588160" presetClass="entr" presetSubtype="130466344"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6975" y="2057400"/>
            <a:ext cx="5178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body" idx="1"/>
          </p:nvPr>
        </p:nvSpPr>
        <p:spPr>
          <a:xfrm>
            <a:off x="609600" y="609600"/>
            <a:ext cx="7772400" cy="685800"/>
          </a:xfrm>
        </p:spPr>
        <p:txBody>
          <a:bodyPr/>
          <a:lstStyle/>
          <a:p>
            <a:pPr>
              <a:buFont typeface="Wingdings" panose="05000000000000000000" pitchFamily="2" charset="2"/>
              <a:buNone/>
            </a:pPr>
            <a:r>
              <a:rPr lang="en-GB" dirty="0"/>
              <a:t>Approximating the Band Gap</a:t>
            </a:r>
          </a:p>
        </p:txBody>
      </p:sp>
      <p:sp>
        <p:nvSpPr>
          <p:cNvPr id="44037" name="Rectangle 9"/>
          <p:cNvSpPr>
            <a:spLocks noChangeArrowheads="1"/>
          </p:cNvSpPr>
          <p:nvPr/>
        </p:nvSpPr>
        <p:spPr bwMode="auto">
          <a:xfrm>
            <a:off x="395536" y="145124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algn="ctr" eaLnBrk="1" hangingPunct="1">
              <a:spcBef>
                <a:spcPct val="0"/>
              </a:spcBef>
              <a:buClrTx/>
              <a:buSzTx/>
              <a:buFontTx/>
              <a:buNone/>
            </a:pPr>
            <a:r>
              <a:rPr lang="en-GB" sz="1800" dirty="0"/>
              <a:t>BAND GAPS APPEAR AT EACH BRILLOUIN ZONE EDGE</a:t>
            </a:r>
          </a:p>
        </p:txBody>
      </p:sp>
      <p:grpSp>
        <p:nvGrpSpPr>
          <p:cNvPr id="2" name="Group 30"/>
          <p:cNvGrpSpPr>
            <a:grpSpLocks/>
          </p:cNvGrpSpPr>
          <p:nvPr/>
        </p:nvGrpSpPr>
        <p:grpSpPr bwMode="auto">
          <a:xfrm>
            <a:off x="4191000" y="2362200"/>
            <a:ext cx="4333875" cy="4013200"/>
            <a:chOff x="2640" y="1488"/>
            <a:chExt cx="2730" cy="2528"/>
          </a:xfrm>
        </p:grpSpPr>
        <p:sp>
          <p:nvSpPr>
            <p:cNvPr id="44046" name="Line 6"/>
            <p:cNvSpPr>
              <a:spLocks noChangeShapeType="1"/>
            </p:cNvSpPr>
            <p:nvPr/>
          </p:nvSpPr>
          <p:spPr bwMode="auto">
            <a:xfrm flipV="1">
              <a:off x="4512"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8"/>
            <p:cNvSpPr txBox="1">
              <a:spLocks noChangeArrowheads="1"/>
            </p:cNvSpPr>
            <p:nvPr/>
          </p:nvSpPr>
          <p:spPr bwMode="auto">
            <a:xfrm>
              <a:off x="2640" y="3783"/>
              <a:ext cx="2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-2π/a        –π/a           π/a     2π/a </a:t>
              </a:r>
            </a:p>
          </p:txBody>
        </p:sp>
        <p:sp>
          <p:nvSpPr>
            <p:cNvPr id="44048" name="Line 16"/>
            <p:cNvSpPr>
              <a:spLocks noChangeShapeType="1"/>
            </p:cNvSpPr>
            <p:nvPr/>
          </p:nvSpPr>
          <p:spPr bwMode="auto">
            <a:xfrm flipV="1">
              <a:off x="3456"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7"/>
            <p:cNvSpPr>
              <a:spLocks noChangeShapeType="1"/>
            </p:cNvSpPr>
            <p:nvPr/>
          </p:nvSpPr>
          <p:spPr bwMode="auto">
            <a:xfrm flipV="1">
              <a:off x="2928"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8"/>
            <p:cNvSpPr>
              <a:spLocks noChangeShapeType="1"/>
            </p:cNvSpPr>
            <p:nvPr/>
          </p:nvSpPr>
          <p:spPr bwMode="auto">
            <a:xfrm flipV="1">
              <a:off x="5040"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042" name="Text Box 1070"/>
          <p:cNvSpPr txBox="1">
            <a:spLocks noChangeArrowheads="1"/>
          </p:cNvSpPr>
          <p:nvPr/>
        </p:nvSpPr>
        <p:spPr bwMode="auto">
          <a:xfrm>
            <a:off x="5500688" y="492918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3" name="Text Box 1071"/>
          <p:cNvSpPr txBox="1">
            <a:spLocks noChangeArrowheads="1"/>
          </p:cNvSpPr>
          <p:nvPr/>
        </p:nvSpPr>
        <p:spPr bwMode="auto">
          <a:xfrm>
            <a:off x="5000625" y="52863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4" name="Line 1072"/>
          <p:cNvSpPr>
            <a:spLocks noChangeShapeType="1"/>
          </p:cNvSpPr>
          <p:nvPr/>
        </p:nvSpPr>
        <p:spPr bwMode="auto">
          <a:xfrm flipH="1">
            <a:off x="7072313" y="5143500"/>
            <a:ext cx="46037" cy="333375"/>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Text Box 1073"/>
          <p:cNvSpPr txBox="1">
            <a:spLocks noChangeArrowheads="1"/>
          </p:cNvSpPr>
          <p:nvPr/>
        </p:nvSpPr>
        <p:spPr bwMode="auto">
          <a:xfrm>
            <a:off x="6643688" y="5000625"/>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g</a:t>
            </a:r>
          </a:p>
        </p:txBody>
      </p:sp>
      <p:graphicFrame>
        <p:nvGraphicFramePr>
          <p:cNvPr id="19" name="Object 2"/>
          <p:cNvGraphicFramePr>
            <a:graphicFrameLocks noChangeAspect="1"/>
          </p:cNvGraphicFramePr>
          <p:nvPr/>
        </p:nvGraphicFramePr>
        <p:xfrm>
          <a:off x="354013" y="1916113"/>
          <a:ext cx="5292725" cy="1050925"/>
        </p:xfrm>
        <a:graphic>
          <a:graphicData uri="http://schemas.openxmlformats.org/presentationml/2006/ole">
            <mc:AlternateContent xmlns:mc="http://schemas.openxmlformats.org/markup-compatibility/2006">
              <mc:Choice xmlns:v="urn:schemas-microsoft-com:vml" Requires="v">
                <p:oleObj name="Equation" r:id="rId3" imgW="2438280" imgH="482400" progId="Equation.3">
                  <p:embed/>
                </p:oleObj>
              </mc:Choice>
              <mc:Fallback>
                <p:oleObj name="Equation" r:id="rId3" imgW="2438280" imgH="482400" progId="Equation.3">
                  <p:embed/>
                  <p:pic>
                    <p:nvPicPr>
                      <p:cNvPr id="19" name="Object 2"/>
                      <p:cNvPicPr>
                        <a:picLocks noChangeAspect="1" noChangeArrowheads="1"/>
                      </p:cNvPicPr>
                      <p:nvPr/>
                    </p:nvPicPr>
                    <p:blipFill>
                      <a:blip r:embed="rId4"/>
                      <a:srcRect/>
                      <a:stretch>
                        <a:fillRect/>
                      </a:stretch>
                    </p:blipFill>
                    <p:spPr bwMode="auto">
                      <a:xfrm>
                        <a:off x="354013" y="1916113"/>
                        <a:ext cx="5292725" cy="1050925"/>
                      </a:xfrm>
                      <a:prstGeom prst="rect">
                        <a:avLst/>
                      </a:prstGeom>
                      <a:solidFill>
                        <a:schemeClr val="bg1"/>
                      </a:solidFill>
                      <a:ln>
                        <a:noFill/>
                      </a:ln>
                      <a:effectLst/>
                    </p:spPr>
                  </p:pic>
                </p:oleObj>
              </mc:Fallback>
            </mc:AlternateContent>
          </a:graphicData>
        </a:graphic>
      </p:graphicFrame>
      <p:graphicFrame>
        <p:nvGraphicFramePr>
          <p:cNvPr id="22" name="Object 11"/>
          <p:cNvGraphicFramePr>
            <a:graphicFrameLocks noChangeAspect="1"/>
          </p:cNvGraphicFramePr>
          <p:nvPr/>
        </p:nvGraphicFramePr>
        <p:xfrm>
          <a:off x="381000" y="3370867"/>
          <a:ext cx="3642538" cy="679578"/>
        </p:xfrm>
        <a:graphic>
          <a:graphicData uri="http://schemas.openxmlformats.org/presentationml/2006/ole">
            <mc:AlternateContent xmlns:mc="http://schemas.openxmlformats.org/markup-compatibility/2006">
              <mc:Choice xmlns:v="urn:schemas-microsoft-com:vml" Requires="v">
                <p:oleObj name="Equation" r:id="rId5" imgW="1295400" imgH="241300" progId="Equation.3">
                  <p:embed/>
                </p:oleObj>
              </mc:Choice>
              <mc:Fallback>
                <p:oleObj name="Equation" r:id="rId5" imgW="1295400" imgH="241300" progId="Equation.3">
                  <p:embed/>
                  <p:pic>
                    <p:nvPicPr>
                      <p:cNvPr id="22"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370867"/>
                        <a:ext cx="3642538" cy="679578"/>
                      </a:xfrm>
                      <a:prstGeom prst="rect">
                        <a:avLst/>
                      </a:prstGeom>
                      <a:solidFill>
                        <a:schemeClr val="bg1"/>
                      </a:solidFill>
                      <a:ln>
                        <a:noFill/>
                      </a:ln>
                      <a:effectLst/>
                    </p:spPr>
                  </p:pic>
                </p:oleObj>
              </mc:Fallback>
            </mc:AlternateContent>
          </a:graphicData>
        </a:graphic>
      </p:graphicFrame>
      <p:graphicFrame>
        <p:nvGraphicFramePr>
          <p:cNvPr id="25" name="Object 10"/>
          <p:cNvGraphicFramePr>
            <a:graphicFrameLocks noChangeAspect="1"/>
          </p:cNvGraphicFramePr>
          <p:nvPr/>
        </p:nvGraphicFramePr>
        <p:xfrm>
          <a:off x="415925" y="4117574"/>
          <a:ext cx="3571862" cy="679578"/>
        </p:xfrm>
        <a:graphic>
          <a:graphicData uri="http://schemas.openxmlformats.org/presentationml/2006/ole">
            <mc:AlternateContent xmlns:mc="http://schemas.openxmlformats.org/markup-compatibility/2006">
              <mc:Choice xmlns:v="urn:schemas-microsoft-com:vml" Requires="v">
                <p:oleObj name="Equation" r:id="rId7" imgW="1269449" imgH="241195" progId="Equation.3">
                  <p:embed/>
                </p:oleObj>
              </mc:Choice>
              <mc:Fallback>
                <p:oleObj name="Equation" r:id="rId7" imgW="1269449" imgH="241195" progId="Equation.3">
                  <p:embed/>
                  <p:pic>
                    <p:nvPicPr>
                      <p:cNvPr id="25"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925" y="4117574"/>
                        <a:ext cx="3571862" cy="6795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8946247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2588160" presetClass="entr" presetSubtype="130466344"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6975" y="2057400"/>
            <a:ext cx="5178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body" idx="1"/>
          </p:nvPr>
        </p:nvSpPr>
        <p:spPr>
          <a:xfrm>
            <a:off x="609600" y="609600"/>
            <a:ext cx="7772400" cy="685800"/>
          </a:xfrm>
        </p:spPr>
        <p:txBody>
          <a:bodyPr/>
          <a:lstStyle/>
          <a:p>
            <a:pPr>
              <a:buFont typeface="Wingdings" panose="05000000000000000000" pitchFamily="2" charset="2"/>
              <a:buNone/>
            </a:pPr>
            <a:r>
              <a:rPr lang="en-GB" dirty="0"/>
              <a:t>Approximating the Band Gap</a:t>
            </a:r>
          </a:p>
        </p:txBody>
      </p:sp>
      <p:sp>
        <p:nvSpPr>
          <p:cNvPr id="44037" name="Rectangle 9"/>
          <p:cNvSpPr>
            <a:spLocks noChangeArrowheads="1"/>
          </p:cNvSpPr>
          <p:nvPr/>
        </p:nvSpPr>
        <p:spPr bwMode="auto">
          <a:xfrm>
            <a:off x="395536" y="145124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algn="ctr" eaLnBrk="1" hangingPunct="1">
              <a:spcBef>
                <a:spcPct val="0"/>
              </a:spcBef>
              <a:buClrTx/>
              <a:buSzTx/>
              <a:buFontTx/>
              <a:buNone/>
            </a:pPr>
            <a:r>
              <a:rPr lang="en-GB" sz="1800" dirty="0"/>
              <a:t>BAND GAPS APPEAR AT EACH BRILLOUIN ZONE EDGE</a:t>
            </a:r>
          </a:p>
        </p:txBody>
      </p:sp>
      <p:grpSp>
        <p:nvGrpSpPr>
          <p:cNvPr id="2" name="Group 30"/>
          <p:cNvGrpSpPr>
            <a:grpSpLocks/>
          </p:cNvGrpSpPr>
          <p:nvPr/>
        </p:nvGrpSpPr>
        <p:grpSpPr bwMode="auto">
          <a:xfrm>
            <a:off x="4191000" y="2362200"/>
            <a:ext cx="4333875" cy="4013200"/>
            <a:chOff x="2640" y="1488"/>
            <a:chExt cx="2730" cy="2528"/>
          </a:xfrm>
        </p:grpSpPr>
        <p:sp>
          <p:nvSpPr>
            <p:cNvPr id="44046" name="Line 6"/>
            <p:cNvSpPr>
              <a:spLocks noChangeShapeType="1"/>
            </p:cNvSpPr>
            <p:nvPr/>
          </p:nvSpPr>
          <p:spPr bwMode="auto">
            <a:xfrm flipV="1">
              <a:off x="4512"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8"/>
            <p:cNvSpPr txBox="1">
              <a:spLocks noChangeArrowheads="1"/>
            </p:cNvSpPr>
            <p:nvPr/>
          </p:nvSpPr>
          <p:spPr bwMode="auto">
            <a:xfrm>
              <a:off x="2640" y="3783"/>
              <a:ext cx="2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-2π/a        –π/a           π/a     2π/a </a:t>
              </a:r>
            </a:p>
          </p:txBody>
        </p:sp>
        <p:sp>
          <p:nvSpPr>
            <p:cNvPr id="44048" name="Line 16"/>
            <p:cNvSpPr>
              <a:spLocks noChangeShapeType="1"/>
            </p:cNvSpPr>
            <p:nvPr/>
          </p:nvSpPr>
          <p:spPr bwMode="auto">
            <a:xfrm flipV="1">
              <a:off x="3456"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7"/>
            <p:cNvSpPr>
              <a:spLocks noChangeShapeType="1"/>
            </p:cNvSpPr>
            <p:nvPr/>
          </p:nvSpPr>
          <p:spPr bwMode="auto">
            <a:xfrm flipV="1">
              <a:off x="2928"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8"/>
            <p:cNvSpPr>
              <a:spLocks noChangeShapeType="1"/>
            </p:cNvSpPr>
            <p:nvPr/>
          </p:nvSpPr>
          <p:spPr bwMode="auto">
            <a:xfrm flipV="1">
              <a:off x="5040"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38242" name="Object 2"/>
          <p:cNvGraphicFramePr>
            <a:graphicFrameLocks noChangeAspect="1"/>
          </p:cNvGraphicFramePr>
          <p:nvPr/>
        </p:nvGraphicFramePr>
        <p:xfrm>
          <a:off x="381000" y="5216525"/>
          <a:ext cx="3544888" cy="876300"/>
        </p:xfrm>
        <a:graphic>
          <a:graphicData uri="http://schemas.openxmlformats.org/presentationml/2006/ole">
            <mc:AlternateContent xmlns:mc="http://schemas.openxmlformats.org/markup-compatibility/2006">
              <mc:Choice xmlns:v="urn:schemas-microsoft-com:vml" Requires="v">
                <p:oleObj name="Equation" r:id="rId3" imgW="1955520" imgH="482400" progId="Equation.3">
                  <p:embed/>
                </p:oleObj>
              </mc:Choice>
              <mc:Fallback>
                <p:oleObj name="Equation" r:id="rId3" imgW="1955520" imgH="482400" progId="Equation.3">
                  <p:embed/>
                  <p:pic>
                    <p:nvPicPr>
                      <p:cNvPr id="138242" name="Object 2"/>
                      <p:cNvPicPr>
                        <a:picLocks noChangeAspect="1" noChangeArrowheads="1"/>
                      </p:cNvPicPr>
                      <p:nvPr/>
                    </p:nvPicPr>
                    <p:blipFill>
                      <a:blip r:embed="rId4"/>
                      <a:srcRect/>
                      <a:stretch>
                        <a:fillRect/>
                      </a:stretch>
                    </p:blipFill>
                    <p:spPr bwMode="auto">
                      <a:xfrm>
                        <a:off x="381000" y="5216525"/>
                        <a:ext cx="3544888" cy="876300"/>
                      </a:xfrm>
                      <a:prstGeom prst="rect">
                        <a:avLst/>
                      </a:prstGeom>
                      <a:solidFill>
                        <a:schemeClr val="bg1"/>
                      </a:solidFill>
                      <a:ln>
                        <a:noFill/>
                      </a:ln>
                      <a:effectLst/>
                    </p:spPr>
                  </p:pic>
                </p:oleObj>
              </mc:Fallback>
            </mc:AlternateContent>
          </a:graphicData>
        </a:graphic>
      </p:graphicFrame>
      <p:sp>
        <p:nvSpPr>
          <p:cNvPr id="44042" name="Text Box 1070"/>
          <p:cNvSpPr txBox="1">
            <a:spLocks noChangeArrowheads="1"/>
          </p:cNvSpPr>
          <p:nvPr/>
        </p:nvSpPr>
        <p:spPr bwMode="auto">
          <a:xfrm>
            <a:off x="5500688" y="492918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3" name="Text Box 1071"/>
          <p:cNvSpPr txBox="1">
            <a:spLocks noChangeArrowheads="1"/>
          </p:cNvSpPr>
          <p:nvPr/>
        </p:nvSpPr>
        <p:spPr bwMode="auto">
          <a:xfrm>
            <a:off x="5000625" y="52863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4" name="Line 1072"/>
          <p:cNvSpPr>
            <a:spLocks noChangeShapeType="1"/>
          </p:cNvSpPr>
          <p:nvPr/>
        </p:nvSpPr>
        <p:spPr bwMode="auto">
          <a:xfrm flipH="1">
            <a:off x="7072313" y="5143500"/>
            <a:ext cx="46037" cy="333375"/>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Text Box 1073"/>
          <p:cNvSpPr txBox="1">
            <a:spLocks noChangeArrowheads="1"/>
          </p:cNvSpPr>
          <p:nvPr/>
        </p:nvSpPr>
        <p:spPr bwMode="auto">
          <a:xfrm>
            <a:off x="6643688" y="5000625"/>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g</a:t>
            </a:r>
          </a:p>
        </p:txBody>
      </p:sp>
      <p:graphicFrame>
        <p:nvGraphicFramePr>
          <p:cNvPr id="19" name="Object 2"/>
          <p:cNvGraphicFramePr>
            <a:graphicFrameLocks noChangeAspect="1"/>
          </p:cNvGraphicFramePr>
          <p:nvPr/>
        </p:nvGraphicFramePr>
        <p:xfrm>
          <a:off x="354013" y="1916113"/>
          <a:ext cx="5292725" cy="1050925"/>
        </p:xfrm>
        <a:graphic>
          <a:graphicData uri="http://schemas.openxmlformats.org/presentationml/2006/ole">
            <mc:AlternateContent xmlns:mc="http://schemas.openxmlformats.org/markup-compatibility/2006">
              <mc:Choice xmlns:v="urn:schemas-microsoft-com:vml" Requires="v">
                <p:oleObj name="Equation" r:id="rId5" imgW="2438280" imgH="482400" progId="Equation.3">
                  <p:embed/>
                </p:oleObj>
              </mc:Choice>
              <mc:Fallback>
                <p:oleObj name="Equation" r:id="rId5" imgW="2438280" imgH="482400" progId="Equation.3">
                  <p:embed/>
                  <p:pic>
                    <p:nvPicPr>
                      <p:cNvPr id="19" name="Object 2"/>
                      <p:cNvPicPr>
                        <a:picLocks noChangeAspect="1" noChangeArrowheads="1"/>
                      </p:cNvPicPr>
                      <p:nvPr/>
                    </p:nvPicPr>
                    <p:blipFill>
                      <a:blip r:embed="rId6"/>
                      <a:srcRect/>
                      <a:stretch>
                        <a:fillRect/>
                      </a:stretch>
                    </p:blipFill>
                    <p:spPr bwMode="auto">
                      <a:xfrm>
                        <a:off x="354013" y="1916113"/>
                        <a:ext cx="5292725" cy="1050925"/>
                      </a:xfrm>
                      <a:prstGeom prst="rect">
                        <a:avLst/>
                      </a:prstGeom>
                      <a:solidFill>
                        <a:schemeClr val="bg1"/>
                      </a:solidFill>
                      <a:ln>
                        <a:noFill/>
                      </a:ln>
                      <a:effectLst/>
                    </p:spPr>
                  </p:pic>
                </p:oleObj>
              </mc:Fallback>
            </mc:AlternateContent>
          </a:graphicData>
        </a:graphic>
      </p:graphicFrame>
      <p:graphicFrame>
        <p:nvGraphicFramePr>
          <p:cNvPr id="22" name="Object 11"/>
          <p:cNvGraphicFramePr>
            <a:graphicFrameLocks noChangeAspect="1"/>
          </p:cNvGraphicFramePr>
          <p:nvPr/>
        </p:nvGraphicFramePr>
        <p:xfrm>
          <a:off x="381000" y="3370867"/>
          <a:ext cx="3642538" cy="679578"/>
        </p:xfrm>
        <a:graphic>
          <a:graphicData uri="http://schemas.openxmlformats.org/presentationml/2006/ole">
            <mc:AlternateContent xmlns:mc="http://schemas.openxmlformats.org/markup-compatibility/2006">
              <mc:Choice xmlns:v="urn:schemas-microsoft-com:vml" Requires="v">
                <p:oleObj name="Equation" r:id="rId7" imgW="1295400" imgH="241300" progId="Equation.3">
                  <p:embed/>
                </p:oleObj>
              </mc:Choice>
              <mc:Fallback>
                <p:oleObj name="Equation" r:id="rId7" imgW="1295400" imgH="241300" progId="Equation.3">
                  <p:embed/>
                  <p:pic>
                    <p:nvPicPr>
                      <p:cNvPr id="2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370867"/>
                        <a:ext cx="3642538" cy="679578"/>
                      </a:xfrm>
                      <a:prstGeom prst="rect">
                        <a:avLst/>
                      </a:prstGeom>
                      <a:solidFill>
                        <a:schemeClr val="bg1"/>
                      </a:solidFill>
                      <a:ln>
                        <a:noFill/>
                      </a:ln>
                      <a:effectLst/>
                    </p:spPr>
                  </p:pic>
                </p:oleObj>
              </mc:Fallback>
            </mc:AlternateContent>
          </a:graphicData>
        </a:graphic>
      </p:graphicFrame>
      <p:graphicFrame>
        <p:nvGraphicFramePr>
          <p:cNvPr id="25" name="Object 10"/>
          <p:cNvGraphicFramePr>
            <a:graphicFrameLocks noChangeAspect="1"/>
          </p:cNvGraphicFramePr>
          <p:nvPr/>
        </p:nvGraphicFramePr>
        <p:xfrm>
          <a:off x="415925" y="4117574"/>
          <a:ext cx="3571862" cy="679578"/>
        </p:xfrm>
        <a:graphic>
          <a:graphicData uri="http://schemas.openxmlformats.org/presentationml/2006/ole">
            <mc:AlternateContent xmlns:mc="http://schemas.openxmlformats.org/markup-compatibility/2006">
              <mc:Choice xmlns:v="urn:schemas-microsoft-com:vml" Requires="v">
                <p:oleObj name="Equation" r:id="rId9" imgW="1269449" imgH="241195" progId="Equation.3">
                  <p:embed/>
                </p:oleObj>
              </mc:Choice>
              <mc:Fallback>
                <p:oleObj name="Equation" r:id="rId9" imgW="1269449" imgH="241195" progId="Equation.3">
                  <p:embed/>
                  <p:pic>
                    <p:nvPicPr>
                      <p:cNvPr id="25"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925" y="4117574"/>
                        <a:ext cx="3571862" cy="6795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6511568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2588160" presetClass="entr" presetSubtype="130466344"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38242"/>
                                        </p:tgtEl>
                                        <p:attrNameLst>
                                          <p:attrName>style.visibility</p:attrName>
                                        </p:attrNameLst>
                                      </p:cBhvr>
                                      <p:to>
                                        <p:strVal val="visible"/>
                                      </p:to>
                                    </p:set>
                                    <p:animEffect transition="in" filter="dissolve">
                                      <p:cBhvr>
                                        <p:cTn id="13" dur="5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6975" y="2057400"/>
            <a:ext cx="5178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Grp="1" noChangeArrowheads="1"/>
          </p:cNvSpPr>
          <p:nvPr>
            <p:ph type="body" idx="1"/>
          </p:nvPr>
        </p:nvSpPr>
        <p:spPr>
          <a:xfrm>
            <a:off x="609600" y="609600"/>
            <a:ext cx="7772400" cy="685800"/>
          </a:xfrm>
        </p:spPr>
        <p:txBody>
          <a:bodyPr/>
          <a:lstStyle/>
          <a:p>
            <a:pPr>
              <a:buFont typeface="Wingdings" panose="05000000000000000000" pitchFamily="2" charset="2"/>
              <a:buNone/>
            </a:pPr>
            <a:r>
              <a:rPr lang="en-GB" dirty="0"/>
              <a:t>Approximating the Band Gap</a:t>
            </a:r>
          </a:p>
        </p:txBody>
      </p:sp>
      <p:sp>
        <p:nvSpPr>
          <p:cNvPr id="44037" name="Rectangle 9"/>
          <p:cNvSpPr>
            <a:spLocks noChangeArrowheads="1"/>
          </p:cNvSpPr>
          <p:nvPr/>
        </p:nvSpPr>
        <p:spPr bwMode="auto">
          <a:xfrm>
            <a:off x="395536" y="145124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algn="ctr" eaLnBrk="1" hangingPunct="1">
              <a:spcBef>
                <a:spcPct val="0"/>
              </a:spcBef>
              <a:buClrTx/>
              <a:buSzTx/>
              <a:buFontTx/>
              <a:buNone/>
            </a:pPr>
            <a:r>
              <a:rPr lang="en-GB" sz="1800" dirty="0"/>
              <a:t>BAND GAPS APPEAR AT EACH BRILLOUIN ZONE EDGE</a:t>
            </a:r>
          </a:p>
        </p:txBody>
      </p:sp>
      <p:grpSp>
        <p:nvGrpSpPr>
          <p:cNvPr id="2" name="Group 30"/>
          <p:cNvGrpSpPr>
            <a:grpSpLocks/>
          </p:cNvGrpSpPr>
          <p:nvPr/>
        </p:nvGrpSpPr>
        <p:grpSpPr bwMode="auto">
          <a:xfrm>
            <a:off x="4191000" y="2362200"/>
            <a:ext cx="4333875" cy="4013200"/>
            <a:chOff x="2640" y="1488"/>
            <a:chExt cx="2730" cy="2528"/>
          </a:xfrm>
        </p:grpSpPr>
        <p:sp>
          <p:nvSpPr>
            <p:cNvPr id="44046" name="Line 6"/>
            <p:cNvSpPr>
              <a:spLocks noChangeShapeType="1"/>
            </p:cNvSpPr>
            <p:nvPr/>
          </p:nvSpPr>
          <p:spPr bwMode="auto">
            <a:xfrm flipV="1">
              <a:off x="4512"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8"/>
            <p:cNvSpPr txBox="1">
              <a:spLocks noChangeArrowheads="1"/>
            </p:cNvSpPr>
            <p:nvPr/>
          </p:nvSpPr>
          <p:spPr bwMode="auto">
            <a:xfrm>
              <a:off x="2640" y="3783"/>
              <a:ext cx="27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-2π/a        –π/a           π/a     2π/a </a:t>
              </a:r>
            </a:p>
          </p:txBody>
        </p:sp>
        <p:sp>
          <p:nvSpPr>
            <p:cNvPr id="44048" name="Line 16"/>
            <p:cNvSpPr>
              <a:spLocks noChangeShapeType="1"/>
            </p:cNvSpPr>
            <p:nvPr/>
          </p:nvSpPr>
          <p:spPr bwMode="auto">
            <a:xfrm flipV="1">
              <a:off x="3456"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9" name="Line 17"/>
            <p:cNvSpPr>
              <a:spLocks noChangeShapeType="1"/>
            </p:cNvSpPr>
            <p:nvPr/>
          </p:nvSpPr>
          <p:spPr bwMode="auto">
            <a:xfrm flipV="1">
              <a:off x="2928"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18"/>
            <p:cNvSpPr>
              <a:spLocks noChangeShapeType="1"/>
            </p:cNvSpPr>
            <p:nvPr/>
          </p:nvSpPr>
          <p:spPr bwMode="auto">
            <a:xfrm flipV="1">
              <a:off x="5040" y="1488"/>
              <a:ext cx="0" cy="2284"/>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138242" name="Object 2"/>
          <p:cNvGraphicFramePr>
            <a:graphicFrameLocks noChangeAspect="1"/>
          </p:cNvGraphicFramePr>
          <p:nvPr/>
        </p:nvGraphicFramePr>
        <p:xfrm>
          <a:off x="381000" y="5216525"/>
          <a:ext cx="3544888" cy="876300"/>
        </p:xfrm>
        <a:graphic>
          <a:graphicData uri="http://schemas.openxmlformats.org/presentationml/2006/ole">
            <mc:AlternateContent xmlns:mc="http://schemas.openxmlformats.org/markup-compatibility/2006">
              <mc:Choice xmlns:v="urn:schemas-microsoft-com:vml" Requires="v">
                <p:oleObj name="Equation" r:id="rId3" imgW="1955520" imgH="482400" progId="Equation.3">
                  <p:embed/>
                </p:oleObj>
              </mc:Choice>
              <mc:Fallback>
                <p:oleObj name="Equation" r:id="rId3" imgW="1955520" imgH="482400" progId="Equation.3">
                  <p:embed/>
                  <p:pic>
                    <p:nvPicPr>
                      <p:cNvPr id="138242" name="Object 2"/>
                      <p:cNvPicPr>
                        <a:picLocks noChangeAspect="1" noChangeArrowheads="1"/>
                      </p:cNvPicPr>
                      <p:nvPr/>
                    </p:nvPicPr>
                    <p:blipFill>
                      <a:blip r:embed="rId4"/>
                      <a:srcRect/>
                      <a:stretch>
                        <a:fillRect/>
                      </a:stretch>
                    </p:blipFill>
                    <p:spPr bwMode="auto">
                      <a:xfrm>
                        <a:off x="381000" y="5216525"/>
                        <a:ext cx="3544888" cy="876300"/>
                      </a:xfrm>
                      <a:prstGeom prst="rect">
                        <a:avLst/>
                      </a:prstGeom>
                      <a:solidFill>
                        <a:schemeClr val="bg1"/>
                      </a:solidFill>
                      <a:ln>
                        <a:noFill/>
                      </a:ln>
                      <a:effectLst/>
                    </p:spPr>
                  </p:pic>
                </p:oleObj>
              </mc:Fallback>
            </mc:AlternateContent>
          </a:graphicData>
        </a:graphic>
      </p:graphicFrame>
      <p:sp>
        <p:nvSpPr>
          <p:cNvPr id="44042" name="Text Box 1070"/>
          <p:cNvSpPr txBox="1">
            <a:spLocks noChangeArrowheads="1"/>
          </p:cNvSpPr>
          <p:nvPr/>
        </p:nvSpPr>
        <p:spPr bwMode="auto">
          <a:xfrm>
            <a:off x="5500688" y="492918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3" name="Text Box 1071"/>
          <p:cNvSpPr txBox="1">
            <a:spLocks noChangeArrowheads="1"/>
          </p:cNvSpPr>
          <p:nvPr/>
        </p:nvSpPr>
        <p:spPr bwMode="auto">
          <a:xfrm>
            <a:off x="5000625" y="52863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a:t>
            </a:r>
          </a:p>
        </p:txBody>
      </p:sp>
      <p:sp>
        <p:nvSpPr>
          <p:cNvPr id="44044" name="Line 1072"/>
          <p:cNvSpPr>
            <a:spLocks noChangeShapeType="1"/>
          </p:cNvSpPr>
          <p:nvPr/>
        </p:nvSpPr>
        <p:spPr bwMode="auto">
          <a:xfrm flipH="1">
            <a:off x="7072313" y="5143500"/>
            <a:ext cx="46037" cy="333375"/>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5" name="Text Box 1073"/>
          <p:cNvSpPr txBox="1">
            <a:spLocks noChangeArrowheads="1"/>
          </p:cNvSpPr>
          <p:nvPr/>
        </p:nvSpPr>
        <p:spPr bwMode="auto">
          <a:xfrm>
            <a:off x="6643688" y="5000625"/>
            <a:ext cx="67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E</a:t>
            </a:r>
            <a:r>
              <a:rPr lang="en-US" sz="2000" baseline="-25000"/>
              <a:t>g</a:t>
            </a:r>
          </a:p>
        </p:txBody>
      </p:sp>
      <p:graphicFrame>
        <p:nvGraphicFramePr>
          <p:cNvPr id="19" name="Object 2"/>
          <p:cNvGraphicFramePr>
            <a:graphicFrameLocks noChangeAspect="1"/>
          </p:cNvGraphicFramePr>
          <p:nvPr/>
        </p:nvGraphicFramePr>
        <p:xfrm>
          <a:off x="354013" y="1916113"/>
          <a:ext cx="5292725" cy="1050925"/>
        </p:xfrm>
        <a:graphic>
          <a:graphicData uri="http://schemas.openxmlformats.org/presentationml/2006/ole">
            <mc:AlternateContent xmlns:mc="http://schemas.openxmlformats.org/markup-compatibility/2006">
              <mc:Choice xmlns:v="urn:schemas-microsoft-com:vml" Requires="v">
                <p:oleObj name="Equation" r:id="rId5" imgW="2438280" imgH="482400" progId="Equation.3">
                  <p:embed/>
                </p:oleObj>
              </mc:Choice>
              <mc:Fallback>
                <p:oleObj name="Equation" r:id="rId5" imgW="2438280" imgH="482400" progId="Equation.3">
                  <p:embed/>
                  <p:pic>
                    <p:nvPicPr>
                      <p:cNvPr id="19" name="Object 2"/>
                      <p:cNvPicPr>
                        <a:picLocks noChangeAspect="1" noChangeArrowheads="1"/>
                      </p:cNvPicPr>
                      <p:nvPr/>
                    </p:nvPicPr>
                    <p:blipFill>
                      <a:blip r:embed="rId6"/>
                      <a:srcRect/>
                      <a:stretch>
                        <a:fillRect/>
                      </a:stretch>
                    </p:blipFill>
                    <p:spPr bwMode="auto">
                      <a:xfrm>
                        <a:off x="354013" y="1916113"/>
                        <a:ext cx="5292725" cy="1050925"/>
                      </a:xfrm>
                      <a:prstGeom prst="rect">
                        <a:avLst/>
                      </a:prstGeom>
                      <a:solidFill>
                        <a:schemeClr val="bg1"/>
                      </a:solidFill>
                      <a:ln>
                        <a:noFill/>
                      </a:ln>
                      <a:effectLst/>
                    </p:spPr>
                  </p:pic>
                </p:oleObj>
              </mc:Fallback>
            </mc:AlternateContent>
          </a:graphicData>
        </a:graphic>
      </p:graphicFrame>
      <p:sp>
        <p:nvSpPr>
          <p:cNvPr id="20" name="Rectangle 9"/>
          <p:cNvSpPr>
            <a:spLocks noChangeArrowheads="1"/>
          </p:cNvSpPr>
          <p:nvPr/>
        </p:nvSpPr>
        <p:spPr bwMode="auto">
          <a:xfrm>
            <a:off x="295275" y="6491808"/>
            <a:ext cx="924527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spcBef>
                <a:spcPct val="0"/>
              </a:spcBef>
              <a:buClrTx/>
              <a:buSzTx/>
              <a:buFontTx/>
              <a:buNone/>
            </a:pPr>
            <a:r>
              <a:rPr lang="en-GB" sz="1800" dirty="0"/>
              <a:t>For square potential: </a:t>
            </a:r>
            <a:r>
              <a:rPr lang="en-GB" sz="1600" dirty="0"/>
              <a:t>V(x) =V</a:t>
            </a:r>
            <a:r>
              <a:rPr lang="en-GB" sz="1600" baseline="-25000" dirty="0"/>
              <a:t>o</a:t>
            </a:r>
            <a:r>
              <a:rPr lang="en-GB" sz="1600" dirty="0"/>
              <a:t> for specific values of x (changes integration limits)</a:t>
            </a:r>
            <a:endParaRPr lang="en-GB" sz="1600" baseline="-25000" dirty="0"/>
          </a:p>
          <a:p>
            <a:pPr lvl="1" eaLnBrk="1" hangingPunct="1">
              <a:spcBef>
                <a:spcPct val="0"/>
              </a:spcBef>
              <a:buClrTx/>
              <a:buSzTx/>
              <a:buFontTx/>
              <a:buNone/>
            </a:pPr>
            <a:endParaRPr lang="en-GB" sz="1800" dirty="0"/>
          </a:p>
        </p:txBody>
      </p:sp>
      <p:graphicFrame>
        <p:nvGraphicFramePr>
          <p:cNvPr id="22" name="Object 11"/>
          <p:cNvGraphicFramePr>
            <a:graphicFrameLocks noChangeAspect="1"/>
          </p:cNvGraphicFramePr>
          <p:nvPr/>
        </p:nvGraphicFramePr>
        <p:xfrm>
          <a:off x="381000" y="3370867"/>
          <a:ext cx="3642538" cy="679578"/>
        </p:xfrm>
        <a:graphic>
          <a:graphicData uri="http://schemas.openxmlformats.org/presentationml/2006/ole">
            <mc:AlternateContent xmlns:mc="http://schemas.openxmlformats.org/markup-compatibility/2006">
              <mc:Choice xmlns:v="urn:schemas-microsoft-com:vml" Requires="v">
                <p:oleObj name="Equation" r:id="rId7" imgW="1295400" imgH="241300" progId="Equation.3">
                  <p:embed/>
                </p:oleObj>
              </mc:Choice>
              <mc:Fallback>
                <p:oleObj name="Equation" r:id="rId7" imgW="1295400" imgH="241300" progId="Equation.3">
                  <p:embed/>
                  <p:pic>
                    <p:nvPicPr>
                      <p:cNvPr id="2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370867"/>
                        <a:ext cx="3642538" cy="679578"/>
                      </a:xfrm>
                      <a:prstGeom prst="rect">
                        <a:avLst/>
                      </a:prstGeom>
                      <a:solidFill>
                        <a:schemeClr val="bg1"/>
                      </a:solidFill>
                      <a:ln>
                        <a:noFill/>
                      </a:ln>
                      <a:effectLst/>
                    </p:spPr>
                  </p:pic>
                </p:oleObj>
              </mc:Fallback>
            </mc:AlternateContent>
          </a:graphicData>
        </a:graphic>
      </p:graphicFrame>
      <p:graphicFrame>
        <p:nvGraphicFramePr>
          <p:cNvPr id="25" name="Object 10"/>
          <p:cNvGraphicFramePr>
            <a:graphicFrameLocks noChangeAspect="1"/>
          </p:cNvGraphicFramePr>
          <p:nvPr/>
        </p:nvGraphicFramePr>
        <p:xfrm>
          <a:off x="415925" y="4117574"/>
          <a:ext cx="3571862" cy="679578"/>
        </p:xfrm>
        <a:graphic>
          <a:graphicData uri="http://schemas.openxmlformats.org/presentationml/2006/ole">
            <mc:AlternateContent xmlns:mc="http://schemas.openxmlformats.org/markup-compatibility/2006">
              <mc:Choice xmlns:v="urn:schemas-microsoft-com:vml" Requires="v">
                <p:oleObj name="Equation" r:id="rId9" imgW="1269449" imgH="241195" progId="Equation.3">
                  <p:embed/>
                </p:oleObj>
              </mc:Choice>
              <mc:Fallback>
                <p:oleObj name="Equation" r:id="rId9" imgW="1269449" imgH="241195" progId="Equation.3">
                  <p:embed/>
                  <p:pic>
                    <p:nvPicPr>
                      <p:cNvPr id="25"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925" y="4117574"/>
                        <a:ext cx="3571862" cy="6795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156307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2588160" presetClass="entr" presetSubtype="130466344"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38242"/>
                                        </p:tgtEl>
                                        <p:attrNameLst>
                                          <p:attrName>style.visibility</p:attrName>
                                        </p:attrNameLst>
                                      </p:cBhvr>
                                      <p:to>
                                        <p:strVal val="visible"/>
                                      </p:to>
                                    </p:set>
                                    <p:animEffect transition="in" filter="dissolve">
                                      <p:cBhvr>
                                        <p:cTn id="13" dur="500"/>
                                        <p:tgtEl>
                                          <p:spTgt spid="13824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E0D7-0F68-41EC-A998-626B5FFC5841}"/>
              </a:ext>
            </a:extLst>
          </p:cNvPr>
          <p:cNvSpPr>
            <a:spLocks noGrp="1"/>
          </p:cNvSpPr>
          <p:nvPr>
            <p:ph type="title"/>
          </p:nvPr>
        </p:nvSpPr>
        <p:spPr/>
        <p:txBody>
          <a:bodyPr/>
          <a:lstStyle/>
          <a:p>
            <a:r>
              <a:rPr lang="en-US" dirty="0"/>
              <a:t>Just need Fourier components of U</a:t>
            </a:r>
          </a:p>
        </p:txBody>
      </p:sp>
      <p:sp>
        <p:nvSpPr>
          <p:cNvPr id="3" name="Content Placeholder 2">
            <a:extLst>
              <a:ext uri="{FF2B5EF4-FFF2-40B4-BE49-F238E27FC236}">
                <a16:creationId xmlns:a16="http://schemas.microsoft.com/office/drawing/2014/main" id="{36E68586-5CBE-4625-9BE5-982675A19FE6}"/>
              </a:ext>
            </a:extLst>
          </p:cNvPr>
          <p:cNvSpPr>
            <a:spLocks noGrp="1"/>
          </p:cNvSpPr>
          <p:nvPr>
            <p:ph idx="1"/>
          </p:nvPr>
        </p:nvSpPr>
        <p:spPr>
          <a:xfrm>
            <a:off x="292958" y="2704254"/>
            <a:ext cx="9001000" cy="2842833"/>
          </a:xfrm>
        </p:spPr>
        <p:txBody>
          <a:bodyPr/>
          <a:lstStyle/>
          <a:p>
            <a:r>
              <a:rPr lang="en-US" sz="2600" dirty="0"/>
              <a:t>Values of U</a:t>
            </a:r>
            <a:r>
              <a:rPr lang="en-US" sz="2600" baseline="-25000" dirty="0"/>
              <a:t>G</a:t>
            </a:r>
            <a:r>
              <a:rPr lang="en-US" sz="2600" dirty="0"/>
              <a:t> decrease rapidly with increasing G.</a:t>
            </a:r>
          </a:p>
          <a:p>
            <a:endParaRPr lang="en-US" sz="2600" dirty="0"/>
          </a:p>
          <a:p>
            <a:endParaRPr lang="en-US" sz="2600" dirty="0"/>
          </a:p>
          <a:p>
            <a:endParaRPr lang="en-US" sz="2600" dirty="0"/>
          </a:p>
          <a:p>
            <a:r>
              <a:rPr lang="en-US" sz="2600" dirty="0"/>
              <a:t>By pulling into Sch. </a:t>
            </a:r>
            <a:r>
              <a:rPr lang="en-US" sz="2600" dirty="0" err="1"/>
              <a:t>Equ</a:t>
            </a:r>
            <a:r>
              <a:rPr lang="en-US" sz="2600" dirty="0"/>
              <a:t>, it can be shown that the wavefunction may be expressed as a Fourier series summed over all values of the wavevector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5FA8D06-3AFC-4965-823B-269947F1072E}"/>
                  </a:ext>
                </a:extLst>
              </p:cNvPr>
              <p:cNvSpPr txBox="1"/>
              <p:nvPr/>
            </p:nvSpPr>
            <p:spPr>
              <a:xfrm>
                <a:off x="2699792" y="1417638"/>
                <a:ext cx="4118083" cy="13449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𝑈</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𝑥</m:t>
                          </m:r>
                        </m:e>
                      </m:d>
                      <m:r>
                        <a:rPr lang="en-US" sz="3600" b="0" i="1" smtClean="0">
                          <a:latin typeface="Cambria Math" panose="02040503050406030204" pitchFamily="18" charset="0"/>
                        </a:rPr>
                        <m:t>= </m:t>
                      </m:r>
                      <m:nary>
                        <m:naryPr>
                          <m:chr m:val="∑"/>
                          <m:supHide m:val="on"/>
                          <m:ctrlPr>
                            <a:rPr lang="en-US" sz="3600" b="0" i="1" smtClean="0">
                              <a:latin typeface="Cambria Math" panose="02040503050406030204" pitchFamily="18" charset="0"/>
                            </a:rPr>
                          </m:ctrlPr>
                        </m:naryPr>
                        <m:sub>
                          <m:r>
                            <m:rPr>
                              <m:brk m:alnAt="7"/>
                            </m:rPr>
                            <a:rPr lang="en-US" sz="3600" b="0" i="1" smtClean="0">
                              <a:latin typeface="Cambria Math" panose="02040503050406030204" pitchFamily="18" charset="0"/>
                            </a:rPr>
                            <m:t>𝐺</m:t>
                          </m:r>
                        </m:sub>
                        <m:sup/>
                        <m:e>
                          <m:r>
                            <a:rPr lang="en-US" sz="3600" b="0" i="1" smtClean="0">
                              <a:latin typeface="Cambria Math" panose="02040503050406030204" pitchFamily="18" charset="0"/>
                            </a:rPr>
                            <m:t>𝑈</m:t>
                          </m:r>
                          <m:r>
                            <a:rPr lang="en-US" sz="3600" b="0" i="1" baseline="-25000" smtClean="0">
                              <a:latin typeface="Cambria Math" panose="02040503050406030204" pitchFamily="18" charset="0"/>
                            </a:rPr>
                            <m:t>𝐺</m:t>
                          </m:r>
                          <m:r>
                            <a:rPr lang="en-US" sz="3600" b="0" i="1" baseline="-25000" smtClean="0">
                              <a:latin typeface="Cambria Math" panose="02040503050406030204" pitchFamily="18" charset="0"/>
                            </a:rPr>
                            <m:t> </m:t>
                          </m:r>
                          <m:r>
                            <a:rPr lang="en-US" sz="3600" b="0" i="1" smtClean="0">
                              <a:latin typeface="Cambria Math" panose="02040503050406030204" pitchFamily="18" charset="0"/>
                            </a:rPr>
                            <m:t>𝑒</m:t>
                          </m:r>
                          <m:r>
                            <a:rPr lang="en-US" sz="3600" b="0" i="1" baseline="30000" smtClean="0">
                              <a:latin typeface="Cambria Math" panose="02040503050406030204" pitchFamily="18" charset="0"/>
                            </a:rPr>
                            <m:t>𝑖𝐺𝑥</m:t>
                          </m:r>
                        </m:e>
                      </m:nary>
                    </m:oMath>
                  </m:oMathPara>
                </a14:m>
                <a:endParaRPr lang="en-US" sz="3600" dirty="0"/>
              </a:p>
            </p:txBody>
          </p:sp>
        </mc:Choice>
        <mc:Fallback xmlns="">
          <p:sp>
            <p:nvSpPr>
              <p:cNvPr id="4" name="TextBox 3">
                <a:extLst>
                  <a:ext uri="{FF2B5EF4-FFF2-40B4-BE49-F238E27FC236}">
                    <a16:creationId xmlns:a16="http://schemas.microsoft.com/office/drawing/2014/main" id="{55FA8D06-3AFC-4965-823B-269947F1072E}"/>
                  </a:ext>
                </a:extLst>
              </p:cNvPr>
              <p:cNvSpPr txBox="1">
                <a:spLocks noRot="1" noChangeAspect="1" noMove="1" noResize="1" noEditPoints="1" noAdjustHandles="1" noChangeArrowheads="1" noChangeShapeType="1" noTextEdit="1"/>
              </p:cNvSpPr>
              <p:nvPr/>
            </p:nvSpPr>
            <p:spPr>
              <a:xfrm>
                <a:off x="2699792" y="1417638"/>
                <a:ext cx="4118083" cy="13449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DDBDBD-C9BE-47D0-BF3E-4BA1A2F31388}"/>
                  </a:ext>
                </a:extLst>
              </p:cNvPr>
              <p:cNvSpPr txBox="1"/>
              <p:nvPr/>
            </p:nvSpPr>
            <p:spPr>
              <a:xfrm>
                <a:off x="3101392" y="6130925"/>
                <a:ext cx="3459729" cy="513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a:rPr>
                        <m:t>Ψ</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a:rPr>
                        <m:t>=</m:t>
                      </m:r>
                      <m:r>
                        <a:rPr lang="en-US" sz="2800" b="0" i="1" smtClean="0">
                          <a:latin typeface="Cambria Math"/>
                          <a:sym typeface="Symbol" panose="05050102010706020507" pitchFamily="18" charset="2"/>
                        </a:rPr>
                        <m:t></m:t>
                      </m:r>
                      <m:r>
                        <a:rPr lang="en-US" sz="2800" b="0" i="1" baseline="-25000" smtClean="0">
                          <a:latin typeface="Cambria Math" panose="02040503050406030204" pitchFamily="18" charset="0"/>
                          <a:sym typeface="Symbol" panose="05050102010706020507" pitchFamily="18" charset="2"/>
                        </a:rPr>
                        <m:t>𝑘</m:t>
                      </m:r>
                      <m:r>
                        <a:rPr lang="en-US" sz="2800" b="0" i="1" smtClean="0">
                          <a:latin typeface="Cambria Math" panose="02040503050406030204" pitchFamily="18" charset="0"/>
                          <a:sym typeface="Symbol" panose="05050102010706020507" pitchFamily="18" charset="2"/>
                        </a:rPr>
                        <m:t> </m:t>
                      </m:r>
                      <m:r>
                        <a:rPr lang="en-US" sz="2800" b="0" i="1" smtClean="0">
                          <a:latin typeface="Cambria Math" panose="02040503050406030204" pitchFamily="18" charset="0"/>
                          <a:sym typeface="Symbol" panose="05050102010706020507" pitchFamily="18" charset="2"/>
                        </a:rPr>
                        <m:t>𝐶</m:t>
                      </m:r>
                      <m:d>
                        <m:dPr>
                          <m:ctrlPr>
                            <a:rPr lang="en-US" sz="2800" b="0" i="1" smtClean="0">
                              <a:latin typeface="Cambria Math" panose="02040503050406030204" pitchFamily="18" charset="0"/>
                              <a:sym typeface="Symbol" panose="05050102010706020507" pitchFamily="18" charset="2"/>
                            </a:rPr>
                          </m:ctrlPr>
                        </m:dPr>
                        <m:e>
                          <m:r>
                            <a:rPr lang="en-US" sz="2800" b="0" i="1" smtClean="0">
                              <a:latin typeface="Cambria Math" panose="02040503050406030204" pitchFamily="18" charset="0"/>
                              <a:sym typeface="Symbol" panose="05050102010706020507" pitchFamily="18" charset="2"/>
                            </a:rPr>
                            <m:t>𝑘</m:t>
                          </m:r>
                        </m:e>
                      </m:d>
                      <m:r>
                        <a:rPr lang="en-US" sz="2800" b="0" i="1" smtClean="0">
                          <a:latin typeface="Cambria Math" panose="02040503050406030204" pitchFamily="18" charset="0"/>
                          <a:sym typeface="Symbol" panose="05050102010706020507" pitchFamily="18" charset="2"/>
                        </a:rPr>
                        <m:t> </m:t>
                      </m:r>
                      <m:r>
                        <a:rPr lang="en-US" sz="2800" b="0" i="1" smtClean="0">
                          <a:latin typeface="Cambria Math" panose="02040503050406030204" pitchFamily="18" charset="0"/>
                          <a:sym typeface="Symbol" panose="05050102010706020507" pitchFamily="18" charset="2"/>
                        </a:rPr>
                        <m:t>𝑒𝑖𝑘𝑥</m:t>
                      </m:r>
                    </m:oMath>
                  </m:oMathPara>
                </a14:m>
                <a:endParaRPr lang="en-US" sz="2800" baseline="30000" dirty="0"/>
              </a:p>
            </p:txBody>
          </p:sp>
        </mc:Choice>
        <mc:Fallback xmlns="">
          <p:sp>
            <p:nvSpPr>
              <p:cNvPr id="5" name="TextBox 4">
                <a:extLst>
                  <a:ext uri="{FF2B5EF4-FFF2-40B4-BE49-F238E27FC236}">
                    <a16:creationId xmlns:a16="http://schemas.microsoft.com/office/drawing/2014/main" id="{DBDDBDBD-C9BE-47D0-BF3E-4BA1A2F31388}"/>
                  </a:ext>
                </a:extLst>
              </p:cNvPr>
              <p:cNvSpPr txBox="1">
                <a:spLocks noRot="1" noChangeAspect="1" noMove="1" noResize="1" noEditPoints="1" noAdjustHandles="1" noChangeArrowheads="1" noChangeShapeType="1" noTextEdit="1"/>
              </p:cNvSpPr>
              <p:nvPr/>
            </p:nvSpPr>
            <p:spPr>
              <a:xfrm>
                <a:off x="3101392" y="6130925"/>
                <a:ext cx="3459729" cy="5132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1B77773-5C80-42E6-8B07-F4A055D0B282}"/>
                  </a:ext>
                </a:extLst>
              </p:cNvPr>
              <p:cNvSpPr txBox="1"/>
              <p:nvPr/>
            </p:nvSpPr>
            <p:spPr>
              <a:xfrm>
                <a:off x="1741927" y="3423982"/>
                <a:ext cx="5660145" cy="9569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ℏ</m:t>
                              </m:r>
                            </m:e>
                            <m:sup>
                              <m:r>
                                <a:rPr lang="en-US" sz="2800" b="0" i="1" smtClean="0">
                                  <a:latin typeface="Cambria Math"/>
                                </a:rPr>
                                <m:t>2</m:t>
                              </m:r>
                            </m:sup>
                          </m:sSup>
                        </m:num>
                        <m:den>
                          <m:r>
                            <a:rPr lang="en-US" sz="2800" b="0" i="1" smtClean="0">
                              <a:latin typeface="Cambria Math"/>
                            </a:rPr>
                            <m:t>2</m:t>
                          </m:r>
                          <m:r>
                            <a:rPr lang="en-US" sz="2800" b="0" i="1" smtClean="0">
                              <a:latin typeface="Cambria Math"/>
                            </a:rPr>
                            <m:t>𝑚</m:t>
                          </m:r>
                        </m:den>
                      </m:f>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a:rPr>
                                <m:t>𝑑</m:t>
                              </m:r>
                            </m:e>
                            <m:sup>
                              <m:r>
                                <a:rPr lang="en-US" sz="2800" b="0" i="1" smtClean="0">
                                  <a:latin typeface="Cambria Math"/>
                                </a:rPr>
                                <m:t>2</m:t>
                              </m:r>
                            </m:sup>
                          </m:sSup>
                          <m:r>
                            <a:rPr lang="en-US" sz="2800" b="0" i="1" smtClean="0">
                              <a:latin typeface="Cambria Math"/>
                            </a:rPr>
                            <m:t>𝜓</m:t>
                          </m:r>
                          <m:d>
                            <m:dPr>
                              <m:ctrlPr>
                                <a:rPr lang="en-US" sz="2800" b="0" i="1" smtClean="0">
                                  <a:latin typeface="Cambria Math" panose="02040503050406030204" pitchFamily="18" charset="0"/>
                                </a:rPr>
                              </m:ctrlPr>
                            </m:dPr>
                            <m:e>
                              <m:r>
                                <a:rPr lang="en-US" sz="2800" b="0" i="1" smtClean="0">
                                  <a:latin typeface="Cambria Math"/>
                                </a:rPr>
                                <m:t>𝑥</m:t>
                              </m:r>
                            </m:e>
                          </m:d>
                        </m:num>
                        <m:den>
                          <m:r>
                            <a:rPr lang="en-US" sz="2800" b="0" i="1" smtClean="0">
                              <a:latin typeface="Cambria Math"/>
                            </a:rPr>
                            <m:t>𝑑</m:t>
                          </m:r>
                          <m:sSup>
                            <m:sSupPr>
                              <m:ctrlPr>
                                <a:rPr lang="en-US" sz="2800" b="0" i="1" smtClean="0">
                                  <a:latin typeface="Cambria Math" panose="02040503050406030204" pitchFamily="18" charset="0"/>
                                </a:rPr>
                              </m:ctrlPr>
                            </m:sSupPr>
                            <m:e>
                              <m:r>
                                <a:rPr lang="en-US" sz="2800" b="0" i="1" smtClean="0">
                                  <a:latin typeface="Cambria Math"/>
                                </a:rPr>
                                <m:t>𝑥</m:t>
                              </m:r>
                            </m:e>
                            <m:sup>
                              <m:r>
                                <a:rPr lang="en-US" sz="2800" b="0" i="1" smtClean="0">
                                  <a:latin typeface="Cambria Math"/>
                                </a:rPr>
                                <m:t>2</m:t>
                              </m:r>
                            </m:sup>
                          </m:sSup>
                        </m:den>
                      </m:f>
                      <m:r>
                        <a:rPr lang="en-US" sz="2800" b="0" i="1" smtClean="0">
                          <a:latin typeface="Cambria Math"/>
                        </a:rPr>
                        <m:t>+</m:t>
                      </m:r>
                      <m:r>
                        <a:rPr lang="en-US" sz="2800" b="0" i="1" smtClean="0">
                          <a:latin typeface="Cambria Math"/>
                        </a:rPr>
                        <m:t>𝑈</m:t>
                      </m:r>
                      <m:d>
                        <m:dPr>
                          <m:ctrlPr>
                            <a:rPr lang="en-US" sz="2800" b="0" i="1" smtClean="0">
                              <a:latin typeface="Cambria Math" panose="02040503050406030204" pitchFamily="18" charset="0"/>
                            </a:rPr>
                          </m:ctrlPr>
                        </m:dPr>
                        <m:e>
                          <m:r>
                            <a:rPr lang="en-US" sz="2800" b="0" i="1" smtClean="0">
                              <a:latin typeface="Cambria Math"/>
                            </a:rPr>
                            <m:t>𝑥</m:t>
                          </m:r>
                        </m:e>
                      </m:d>
                      <m:r>
                        <a:rPr lang="en-US" sz="2800" b="0" i="1" smtClean="0">
                          <a:latin typeface="Cambria Math"/>
                        </a:rPr>
                        <m:t>𝜓</m:t>
                      </m:r>
                      <m:d>
                        <m:dPr>
                          <m:ctrlPr>
                            <a:rPr lang="en-US" sz="2800" b="0" i="1" smtClean="0">
                              <a:latin typeface="Cambria Math" panose="02040503050406030204" pitchFamily="18" charset="0"/>
                            </a:rPr>
                          </m:ctrlPr>
                        </m:dPr>
                        <m:e>
                          <m:r>
                            <a:rPr lang="en-US" sz="2800" b="0" i="1" smtClean="0">
                              <a:latin typeface="Cambria Math"/>
                            </a:rPr>
                            <m:t>𝑥</m:t>
                          </m:r>
                        </m:e>
                      </m:d>
                      <m:r>
                        <a:rPr lang="en-US" sz="2800" b="0" i="1" smtClean="0">
                          <a:latin typeface="Cambria Math"/>
                        </a:rPr>
                        <m:t>=</m:t>
                      </m:r>
                      <m:r>
                        <a:rPr lang="en-US" sz="2800" b="0" i="1" smtClean="0">
                          <a:latin typeface="Cambria Math"/>
                        </a:rPr>
                        <m:t>𝐸</m:t>
                      </m:r>
                      <m:r>
                        <a:rPr lang="en-US" sz="2800" b="0" i="1" smtClean="0">
                          <a:latin typeface="Cambria Math"/>
                        </a:rPr>
                        <m:t>𝜓</m:t>
                      </m:r>
                      <m:d>
                        <m:dPr>
                          <m:ctrlPr>
                            <a:rPr lang="en-US" sz="2800" b="0" i="1" smtClean="0">
                              <a:latin typeface="Cambria Math" panose="02040503050406030204" pitchFamily="18" charset="0"/>
                            </a:rPr>
                          </m:ctrlPr>
                        </m:dPr>
                        <m:e>
                          <m:r>
                            <a:rPr lang="en-US" sz="2800" b="0" i="1" smtClean="0">
                              <a:latin typeface="Cambria Math"/>
                            </a:rPr>
                            <m:t>𝑥</m:t>
                          </m:r>
                        </m:e>
                      </m:d>
                    </m:oMath>
                  </m:oMathPara>
                </a14:m>
                <a:endParaRPr lang="en-US" sz="2800" dirty="0"/>
              </a:p>
            </p:txBody>
          </p:sp>
        </mc:Choice>
        <mc:Fallback xmlns="">
          <p:sp>
            <p:nvSpPr>
              <p:cNvPr id="7" name="TextBox 6">
                <a:extLst>
                  <a:ext uri="{FF2B5EF4-FFF2-40B4-BE49-F238E27FC236}">
                    <a16:creationId xmlns:a16="http://schemas.microsoft.com/office/drawing/2014/main" id="{D1B77773-5C80-42E6-8B07-F4A055D0B282}"/>
                  </a:ext>
                </a:extLst>
              </p:cNvPr>
              <p:cNvSpPr txBox="1">
                <a:spLocks noRot="1" noChangeAspect="1" noMove="1" noResize="1" noEditPoints="1" noAdjustHandles="1" noChangeArrowheads="1" noChangeShapeType="1" noTextEdit="1"/>
              </p:cNvSpPr>
              <p:nvPr/>
            </p:nvSpPr>
            <p:spPr>
              <a:xfrm>
                <a:off x="1741927" y="3423982"/>
                <a:ext cx="5660145" cy="95692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048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358850" y="3217226"/>
            <a:ext cx="8582025" cy="1508105"/>
          </a:xfrm>
          <a:prstGeom prst="rect">
            <a:avLst/>
          </a:prstGeom>
          <a:noFill/>
        </p:spPr>
        <p:txBody>
          <a:bodyPr wrap="square" rtlCol="0">
            <a:spAutoFit/>
          </a:bodyPr>
          <a:lstStyle/>
          <a:p>
            <a:pPr lvl="1">
              <a:buFontTx/>
              <a:buNone/>
            </a:pPr>
            <a:r>
              <a:rPr lang="en-US" b="1" dirty="0">
                <a:solidFill>
                  <a:srgbClr val="9900FF"/>
                </a:solidFill>
                <a:sym typeface="WP MathA" pitchFamily="2" charset="2"/>
              </a:rPr>
              <a:t>“</a:t>
            </a:r>
            <a:r>
              <a:rPr lang="en-US" b="1" u="sng" dirty="0">
                <a:solidFill>
                  <a:srgbClr val="9900FF"/>
                </a:solidFill>
                <a:sym typeface="WP MathA" pitchFamily="2" charset="2"/>
              </a:rPr>
              <a:t>Chemist’s View</a:t>
            </a:r>
            <a:r>
              <a:rPr lang="en-US" b="1" dirty="0">
                <a:solidFill>
                  <a:srgbClr val="9900FF"/>
                </a:solidFill>
                <a:sym typeface="WP MathA" pitchFamily="2" charset="2"/>
              </a:rPr>
              <a:t>” -</a:t>
            </a:r>
            <a:r>
              <a:rPr lang="en-US" sz="2600" dirty="0">
                <a:sym typeface="WP MathA" pitchFamily="2" charset="2"/>
              </a:rPr>
              <a:t> </a:t>
            </a:r>
            <a:r>
              <a:rPr lang="en-US" sz="2200" dirty="0">
                <a:sym typeface="WP MathA" pitchFamily="2" charset="2"/>
              </a:rPr>
              <a:t>Start with atomic energy levels &amp; build up the periodic solid by decreasing distance between atoms (</a:t>
            </a:r>
            <a:r>
              <a:rPr lang="en-US" sz="2200" dirty="0" err="1">
                <a:sym typeface="WP MathA" pitchFamily="2" charset="2"/>
              </a:rPr>
              <a:t>tightbinding</a:t>
            </a:r>
            <a:r>
              <a:rPr lang="en-US" sz="2200" dirty="0">
                <a:sym typeface="WP MathA" pitchFamily="2" charset="2"/>
              </a:rPr>
              <a:t> or linear combination of atomic orbitals</a:t>
            </a:r>
          </a:p>
        </p:txBody>
      </p:sp>
      <p:sp>
        <p:nvSpPr>
          <p:cNvPr id="2" name="Title 1"/>
          <p:cNvSpPr>
            <a:spLocks noGrp="1"/>
          </p:cNvSpPr>
          <p:nvPr>
            <p:ph type="title"/>
          </p:nvPr>
        </p:nvSpPr>
        <p:spPr/>
        <p:txBody>
          <a:bodyPr/>
          <a:lstStyle/>
          <a:p>
            <a:pPr algn="ctr"/>
            <a:r>
              <a:rPr lang="en-US" dirty="0"/>
              <a:t>Two Common Approaches</a:t>
            </a:r>
          </a:p>
        </p:txBody>
      </p:sp>
      <p:sp>
        <p:nvSpPr>
          <p:cNvPr id="3" name="Rectangle 2"/>
          <p:cNvSpPr/>
          <p:nvPr/>
        </p:nvSpPr>
        <p:spPr>
          <a:xfrm>
            <a:off x="1139376" y="1489076"/>
            <a:ext cx="6831632" cy="830997"/>
          </a:xfrm>
          <a:prstGeom prst="rect">
            <a:avLst/>
          </a:prstGeom>
        </p:spPr>
        <p:txBody>
          <a:bodyPr wrap="square">
            <a:spAutoFit/>
          </a:bodyPr>
          <a:lstStyle/>
          <a:p>
            <a:pPr algn="ctr" eaLnBrk="1" hangingPunct="1"/>
            <a:r>
              <a:rPr lang="en-US" sz="2400" dirty="0"/>
              <a:t>Do Non-Physicists Think Quantum Wells are Easy?</a:t>
            </a:r>
          </a:p>
        </p:txBody>
      </p:sp>
      <p:grpSp>
        <p:nvGrpSpPr>
          <p:cNvPr id="4" name="Group 63"/>
          <p:cNvGrpSpPr>
            <a:grpSpLocks/>
          </p:cNvGrpSpPr>
          <p:nvPr/>
        </p:nvGrpSpPr>
        <p:grpSpPr bwMode="auto">
          <a:xfrm>
            <a:off x="323528" y="4868650"/>
            <a:ext cx="8266112" cy="1582737"/>
            <a:chOff x="77" y="1617"/>
            <a:chExt cx="5207" cy="997"/>
          </a:xfrm>
        </p:grpSpPr>
        <p:grpSp>
          <p:nvGrpSpPr>
            <p:cNvPr id="5" name="Group 62"/>
            <p:cNvGrpSpPr>
              <a:grpSpLocks/>
            </p:cNvGrpSpPr>
            <p:nvPr/>
          </p:nvGrpSpPr>
          <p:grpSpPr bwMode="auto">
            <a:xfrm>
              <a:off x="77" y="1617"/>
              <a:ext cx="5207" cy="952"/>
              <a:chOff x="77" y="1617"/>
              <a:chExt cx="5207" cy="952"/>
            </a:xfrm>
          </p:grpSpPr>
          <p:sp>
            <p:nvSpPr>
              <p:cNvPr id="12" name="Line 9"/>
              <p:cNvSpPr>
                <a:spLocks noChangeShapeType="1"/>
              </p:cNvSpPr>
              <p:nvPr/>
            </p:nvSpPr>
            <p:spPr bwMode="auto">
              <a:xfrm>
                <a:off x="77" y="2569"/>
                <a:ext cx="74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rot="10800000" flipH="1">
                <a:off x="819" y="1617"/>
                <a:ext cx="0" cy="9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p:cNvSpPr>
                <a:spLocks noChangeShapeType="1"/>
              </p:cNvSpPr>
              <p:nvPr/>
            </p:nvSpPr>
            <p:spPr bwMode="auto">
              <a:xfrm rot="10800000" flipH="1">
                <a:off x="825" y="1617"/>
                <a:ext cx="37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 name="Group 12"/>
              <p:cNvGrpSpPr>
                <a:grpSpLocks/>
              </p:cNvGrpSpPr>
              <p:nvPr/>
            </p:nvGrpSpPr>
            <p:grpSpPr bwMode="auto">
              <a:xfrm>
                <a:off x="1198" y="1617"/>
                <a:ext cx="1127" cy="952"/>
                <a:chOff x="748" y="3022"/>
                <a:chExt cx="412" cy="408"/>
              </a:xfrm>
            </p:grpSpPr>
            <p:sp>
              <p:nvSpPr>
                <p:cNvPr id="28" name="Line 13"/>
                <p:cNvSpPr>
                  <a:spLocks noChangeShapeType="1"/>
                </p:cNvSpPr>
                <p:nvPr/>
              </p:nvSpPr>
              <p:spPr bwMode="auto">
                <a:xfrm>
                  <a:off x="748" y="3022"/>
                  <a:ext cx="0" cy="4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4"/>
                <p:cNvSpPr>
                  <a:spLocks noChangeShapeType="1"/>
                </p:cNvSpPr>
                <p:nvPr/>
              </p:nvSpPr>
              <p:spPr bwMode="auto">
                <a:xfrm>
                  <a:off x="748" y="343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15"/>
                <p:cNvSpPr>
                  <a:spLocks noChangeShapeType="1"/>
                </p:cNvSpPr>
                <p:nvPr/>
              </p:nvSpPr>
              <p:spPr bwMode="auto">
                <a:xfrm rot="10800000" flipH="1">
                  <a:off x="1020" y="3022"/>
                  <a:ext cx="0" cy="4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16"/>
                <p:cNvSpPr>
                  <a:spLocks noChangeShapeType="1"/>
                </p:cNvSpPr>
                <p:nvPr/>
              </p:nvSpPr>
              <p:spPr bwMode="auto">
                <a:xfrm rot="10800000" flipH="1">
                  <a:off x="1022" y="3022"/>
                  <a:ext cx="1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 name="Group 17"/>
              <p:cNvGrpSpPr>
                <a:grpSpLocks/>
              </p:cNvGrpSpPr>
              <p:nvPr/>
            </p:nvGrpSpPr>
            <p:grpSpPr bwMode="auto">
              <a:xfrm>
                <a:off x="2312" y="1617"/>
                <a:ext cx="1125" cy="952"/>
                <a:chOff x="748" y="3022"/>
                <a:chExt cx="412" cy="408"/>
              </a:xfrm>
            </p:grpSpPr>
            <p:sp>
              <p:nvSpPr>
                <p:cNvPr id="24" name="Line 18"/>
                <p:cNvSpPr>
                  <a:spLocks noChangeShapeType="1"/>
                </p:cNvSpPr>
                <p:nvPr/>
              </p:nvSpPr>
              <p:spPr bwMode="auto">
                <a:xfrm>
                  <a:off x="748" y="3022"/>
                  <a:ext cx="0" cy="4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9"/>
                <p:cNvSpPr>
                  <a:spLocks noChangeShapeType="1"/>
                </p:cNvSpPr>
                <p:nvPr/>
              </p:nvSpPr>
              <p:spPr bwMode="auto">
                <a:xfrm>
                  <a:off x="748" y="343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0"/>
                <p:cNvSpPr>
                  <a:spLocks noChangeShapeType="1"/>
                </p:cNvSpPr>
                <p:nvPr/>
              </p:nvSpPr>
              <p:spPr bwMode="auto">
                <a:xfrm rot="10800000" flipH="1">
                  <a:off x="1020" y="3022"/>
                  <a:ext cx="0" cy="4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1"/>
                <p:cNvSpPr>
                  <a:spLocks noChangeShapeType="1"/>
                </p:cNvSpPr>
                <p:nvPr/>
              </p:nvSpPr>
              <p:spPr bwMode="auto">
                <a:xfrm rot="10800000" flipH="1">
                  <a:off x="1022" y="3022"/>
                  <a:ext cx="1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 name="Group 22"/>
              <p:cNvGrpSpPr>
                <a:grpSpLocks/>
              </p:cNvGrpSpPr>
              <p:nvPr/>
            </p:nvGrpSpPr>
            <p:grpSpPr bwMode="auto">
              <a:xfrm>
                <a:off x="3427" y="1617"/>
                <a:ext cx="1124" cy="952"/>
                <a:chOff x="748" y="3022"/>
                <a:chExt cx="412" cy="408"/>
              </a:xfrm>
            </p:grpSpPr>
            <p:sp>
              <p:nvSpPr>
                <p:cNvPr id="20" name="Line 23"/>
                <p:cNvSpPr>
                  <a:spLocks noChangeShapeType="1"/>
                </p:cNvSpPr>
                <p:nvPr/>
              </p:nvSpPr>
              <p:spPr bwMode="auto">
                <a:xfrm>
                  <a:off x="748" y="3022"/>
                  <a:ext cx="0" cy="4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4"/>
                <p:cNvSpPr>
                  <a:spLocks noChangeShapeType="1"/>
                </p:cNvSpPr>
                <p:nvPr/>
              </p:nvSpPr>
              <p:spPr bwMode="auto">
                <a:xfrm>
                  <a:off x="748" y="3430"/>
                  <a:ext cx="27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5"/>
                <p:cNvSpPr>
                  <a:spLocks noChangeShapeType="1"/>
                </p:cNvSpPr>
                <p:nvPr/>
              </p:nvSpPr>
              <p:spPr bwMode="auto">
                <a:xfrm rot="10800000" flipH="1">
                  <a:off x="1020" y="3022"/>
                  <a:ext cx="0" cy="4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6"/>
                <p:cNvSpPr>
                  <a:spLocks noChangeShapeType="1"/>
                </p:cNvSpPr>
                <p:nvPr/>
              </p:nvSpPr>
              <p:spPr bwMode="auto">
                <a:xfrm rot="10800000" flipH="1">
                  <a:off x="1022" y="3022"/>
                  <a:ext cx="1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Line 27"/>
              <p:cNvSpPr>
                <a:spLocks noChangeShapeType="1"/>
              </p:cNvSpPr>
              <p:nvPr/>
            </p:nvSpPr>
            <p:spPr bwMode="auto">
              <a:xfrm>
                <a:off x="4542" y="1617"/>
                <a:ext cx="0" cy="9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
              <p:cNvSpPr>
                <a:spLocks noChangeShapeType="1"/>
              </p:cNvSpPr>
              <p:nvPr/>
            </p:nvSpPr>
            <p:spPr bwMode="auto">
              <a:xfrm>
                <a:off x="4542" y="2569"/>
                <a:ext cx="74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 name="Group 48"/>
            <p:cNvGrpSpPr>
              <a:grpSpLocks/>
            </p:cNvGrpSpPr>
            <p:nvPr/>
          </p:nvGrpSpPr>
          <p:grpSpPr bwMode="auto">
            <a:xfrm>
              <a:off x="436" y="2515"/>
              <a:ext cx="4574" cy="99"/>
              <a:chOff x="436" y="1969"/>
              <a:chExt cx="4574" cy="99"/>
            </a:xfrm>
          </p:grpSpPr>
          <p:sp>
            <p:nvSpPr>
              <p:cNvPr id="7" name="Oval 41"/>
              <p:cNvSpPr>
                <a:spLocks noChangeAspect="1" noChangeArrowheads="1"/>
              </p:cNvSpPr>
              <p:nvPr/>
            </p:nvSpPr>
            <p:spPr bwMode="auto">
              <a:xfrm>
                <a:off x="1544" y="1978"/>
                <a:ext cx="85"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8" name="Oval 42"/>
              <p:cNvSpPr>
                <a:spLocks noChangeAspect="1" noChangeArrowheads="1"/>
              </p:cNvSpPr>
              <p:nvPr/>
            </p:nvSpPr>
            <p:spPr bwMode="auto">
              <a:xfrm>
                <a:off x="2662" y="1969"/>
                <a:ext cx="86"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9" name="Oval 43"/>
              <p:cNvSpPr>
                <a:spLocks noChangeAspect="1" noChangeArrowheads="1"/>
              </p:cNvSpPr>
              <p:nvPr/>
            </p:nvSpPr>
            <p:spPr bwMode="auto">
              <a:xfrm>
                <a:off x="3794" y="1982"/>
                <a:ext cx="85"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0" name="Oval 44"/>
              <p:cNvSpPr>
                <a:spLocks noChangeAspect="1" noChangeArrowheads="1"/>
              </p:cNvSpPr>
              <p:nvPr/>
            </p:nvSpPr>
            <p:spPr bwMode="auto">
              <a:xfrm>
                <a:off x="4925" y="1978"/>
                <a:ext cx="85"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11" name="Oval 45"/>
              <p:cNvSpPr>
                <a:spLocks noChangeAspect="1" noChangeArrowheads="1"/>
              </p:cNvSpPr>
              <p:nvPr/>
            </p:nvSpPr>
            <p:spPr bwMode="auto">
              <a:xfrm>
                <a:off x="436" y="1978"/>
                <a:ext cx="85"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grpSp>
      </p:grpSp>
      <p:sp>
        <p:nvSpPr>
          <p:cNvPr id="32" name="Text Box 50"/>
          <p:cNvSpPr txBox="1">
            <a:spLocks noChangeArrowheads="1"/>
          </p:cNvSpPr>
          <p:nvPr/>
        </p:nvSpPr>
        <p:spPr bwMode="auto">
          <a:xfrm>
            <a:off x="4458181" y="4375663"/>
            <a:ext cx="876313"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rtl="0" eaLnBrk="1" hangingPunct="1">
              <a:spcBef>
                <a:spcPct val="50000"/>
              </a:spcBef>
            </a:pPr>
            <a:r>
              <a:rPr lang="en-US" sz="2400" dirty="0"/>
              <a:t>U(</a:t>
            </a:r>
            <a:r>
              <a:rPr lang="en-US" sz="2400" i="1" dirty="0"/>
              <a:t>x</a:t>
            </a:r>
            <a:r>
              <a:rPr lang="en-US" sz="2400" dirty="0"/>
              <a:t>)</a:t>
            </a:r>
          </a:p>
        </p:txBody>
      </p:sp>
      <p:sp>
        <p:nvSpPr>
          <p:cNvPr id="33" name="Line 51"/>
          <p:cNvSpPr>
            <a:spLocks noChangeShapeType="1"/>
          </p:cNvSpPr>
          <p:nvPr/>
        </p:nvSpPr>
        <p:spPr bwMode="auto">
          <a:xfrm>
            <a:off x="4500240" y="4538450"/>
            <a:ext cx="0" cy="2303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54"/>
          <p:cNvSpPr txBox="1">
            <a:spLocks noChangeArrowheads="1"/>
          </p:cNvSpPr>
          <p:nvPr/>
        </p:nvSpPr>
        <p:spPr bwMode="auto">
          <a:xfrm>
            <a:off x="5217790" y="6427575"/>
            <a:ext cx="4191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rtl="0" eaLnBrk="1" hangingPunct="1">
              <a:spcBef>
                <a:spcPct val="50000"/>
              </a:spcBef>
            </a:pPr>
            <a:r>
              <a:rPr lang="en-US" sz="2400" i="1"/>
              <a:t>d</a:t>
            </a:r>
          </a:p>
        </p:txBody>
      </p:sp>
      <p:sp>
        <p:nvSpPr>
          <p:cNvPr id="36" name="Line 58"/>
          <p:cNvSpPr>
            <a:spLocks noChangeShapeType="1"/>
          </p:cNvSpPr>
          <p:nvPr/>
        </p:nvSpPr>
        <p:spPr bwMode="auto">
          <a:xfrm>
            <a:off x="6286178" y="6387887"/>
            <a:ext cx="0" cy="4302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59"/>
          <p:cNvSpPr>
            <a:spLocks noChangeShapeType="1"/>
          </p:cNvSpPr>
          <p:nvPr/>
        </p:nvSpPr>
        <p:spPr bwMode="auto">
          <a:xfrm rot="16200000">
            <a:off x="5966297" y="6352168"/>
            <a:ext cx="0" cy="639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60"/>
          <p:cNvSpPr>
            <a:spLocks noChangeShapeType="1"/>
          </p:cNvSpPr>
          <p:nvPr/>
        </p:nvSpPr>
        <p:spPr bwMode="auto">
          <a:xfrm rot="5400000">
            <a:off x="4820122" y="6352168"/>
            <a:ext cx="0" cy="639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Text Box 65"/>
          <p:cNvSpPr txBox="1">
            <a:spLocks noChangeArrowheads="1"/>
          </p:cNvSpPr>
          <p:nvPr/>
        </p:nvSpPr>
        <p:spPr bwMode="auto">
          <a:xfrm>
            <a:off x="8905553" y="5068675"/>
            <a:ext cx="4191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rtl="0" eaLnBrk="1" hangingPunct="1">
              <a:spcBef>
                <a:spcPct val="50000"/>
              </a:spcBef>
            </a:pPr>
            <a:r>
              <a:rPr lang="en-US" sz="2400" i="1"/>
              <a:t>x</a:t>
            </a:r>
          </a:p>
        </p:txBody>
      </p:sp>
      <p:sp>
        <p:nvSpPr>
          <p:cNvPr id="40" name="Line 66"/>
          <p:cNvSpPr>
            <a:spLocks noChangeShapeType="1"/>
          </p:cNvSpPr>
          <p:nvPr/>
        </p:nvSpPr>
        <p:spPr bwMode="auto">
          <a:xfrm>
            <a:off x="452115" y="5314737"/>
            <a:ext cx="835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Rectangle 67"/>
          <p:cNvSpPr>
            <a:spLocks noChangeArrowheads="1"/>
          </p:cNvSpPr>
          <p:nvPr/>
        </p:nvSpPr>
        <p:spPr bwMode="auto">
          <a:xfrm>
            <a:off x="272728" y="6091025"/>
            <a:ext cx="323850" cy="576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rtl="1">
              <a:defRPr sz="2800">
                <a:solidFill>
                  <a:schemeClr val="tx1"/>
                </a:solidFill>
                <a:latin typeface="Times New Roman" panose="02020603050405020304" pitchFamily="18" charset="0"/>
                <a:cs typeface="Times New Roman" panose="02020603050405020304" pitchFamily="18" charset="0"/>
              </a:defRPr>
            </a:lvl1pPr>
            <a:lvl2pPr marL="742950" indent="-285750" rtl="1">
              <a:defRPr sz="2800">
                <a:solidFill>
                  <a:schemeClr val="tx1"/>
                </a:solidFill>
                <a:latin typeface="Times New Roman" panose="02020603050405020304" pitchFamily="18" charset="0"/>
                <a:cs typeface="Times New Roman" panose="02020603050405020304" pitchFamily="18" charset="0"/>
              </a:defRPr>
            </a:lvl2pPr>
            <a:lvl3pPr marL="1143000" indent="-228600" rtl="1">
              <a:defRPr sz="2800">
                <a:solidFill>
                  <a:schemeClr val="tx1"/>
                </a:solidFill>
                <a:latin typeface="Times New Roman" panose="02020603050405020304" pitchFamily="18" charset="0"/>
                <a:cs typeface="Times New Roman" panose="02020603050405020304" pitchFamily="18" charset="0"/>
              </a:defRPr>
            </a:lvl3pPr>
            <a:lvl4pPr marL="1600200" indent="-228600" rtl="1">
              <a:defRPr sz="2800">
                <a:solidFill>
                  <a:schemeClr val="tx1"/>
                </a:solidFill>
                <a:latin typeface="Times New Roman" panose="02020603050405020304" pitchFamily="18" charset="0"/>
                <a:cs typeface="Times New Roman" panose="02020603050405020304" pitchFamily="18" charset="0"/>
              </a:defRPr>
            </a:lvl4pPr>
            <a:lvl5pPr marL="2057400" indent="-228600" rtl="1">
              <a:defRPr sz="2800">
                <a:solidFill>
                  <a:schemeClr val="tx1"/>
                </a:solidFill>
                <a:latin typeface="Times New Roman" panose="02020603050405020304" pitchFamily="18" charset="0"/>
                <a:cs typeface="Times New Roman" panose="02020603050405020304" pitchFamily="18" charset="0"/>
              </a:defRPr>
            </a:lvl5pPr>
            <a:lvl6pPr marL="25146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6pPr>
            <a:lvl7pPr marL="29718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7pPr>
            <a:lvl8pPr marL="34290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8pPr>
            <a:lvl9pPr marL="3886200" indent="-228600" rtl="1" eaLnBrk="0" fontAlgn="base" hangingPunct="0">
              <a:spcBef>
                <a:spcPct val="0"/>
              </a:spcBef>
              <a:spcAft>
                <a:spcPct val="0"/>
              </a:spcAft>
              <a:defRPr sz="28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p>
        </p:txBody>
      </p:sp>
      <p:sp>
        <p:nvSpPr>
          <p:cNvPr id="42" name="TextBox 41"/>
          <p:cNvSpPr txBox="1"/>
          <p:nvPr/>
        </p:nvSpPr>
        <p:spPr>
          <a:xfrm>
            <a:off x="737367" y="2399026"/>
            <a:ext cx="7719838" cy="769441"/>
          </a:xfrm>
          <a:prstGeom prst="rect">
            <a:avLst/>
          </a:prstGeom>
          <a:noFill/>
        </p:spPr>
        <p:txBody>
          <a:bodyPr wrap="square" rtlCol="0">
            <a:spAutoFit/>
          </a:bodyPr>
          <a:lstStyle/>
          <a:p>
            <a:pPr algn="ctr"/>
            <a:r>
              <a:rPr lang="en-US" sz="2400" dirty="0">
                <a:solidFill>
                  <a:srgbClr val="FF0000"/>
                </a:solidFill>
              </a:rPr>
              <a:t>A Physicist Thinks Quantum Wells are Easy </a:t>
            </a:r>
            <a:r>
              <a:rPr lang="en-US" sz="2000" dirty="0"/>
              <a:t>(</a:t>
            </a:r>
            <a:r>
              <a:rPr lang="en-US" sz="2000" dirty="0" err="1"/>
              <a:t>Kroniq</a:t>
            </a:r>
            <a:r>
              <a:rPr lang="en-US" sz="2000" dirty="0"/>
              <a:t>-Penney Model or Nearly Free Electron Approx.)</a:t>
            </a:r>
          </a:p>
        </p:txBody>
      </p:sp>
    </p:spTree>
    <p:extLst>
      <p:ext uri="{BB962C8B-B14F-4D97-AF65-F5344CB8AC3E}">
        <p14:creationId xmlns:p14="http://schemas.microsoft.com/office/powerpoint/2010/main" val="23574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2" grpId="0"/>
      <p:bldP spid="33" grpId="0" animBg="1"/>
      <p:bldP spid="34" grpId="0" animBg="1"/>
      <p:bldP spid="36" grpId="0" animBg="1"/>
      <p:bldP spid="37" grpId="0" animBg="1"/>
      <p:bldP spid="38" grpId="0" animBg="1"/>
      <p:bldP spid="39" grpId="0"/>
      <p:bldP spid="40" grpId="0" animBg="1"/>
      <p:bldP spid="41" grpId="0" animBg="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46415" y="151284"/>
            <a:ext cx="8546420" cy="1143000"/>
          </a:xfrm>
        </p:spPr>
        <p:txBody>
          <a:bodyPr>
            <a:normAutofit fontScale="90000"/>
          </a:bodyPr>
          <a:lstStyle/>
          <a:p>
            <a:pPr algn="ctr">
              <a:defRPr/>
            </a:pPr>
            <a:br>
              <a:rPr lang="en-US" dirty="0"/>
            </a:br>
            <a:r>
              <a:rPr lang="en-US" dirty="0"/>
              <a:t>Approach 2: </a:t>
            </a:r>
            <a:r>
              <a:rPr lang="en-US" dirty="0" err="1"/>
              <a:t>Tightbinding</a:t>
            </a:r>
            <a:r>
              <a:rPr lang="en-US" dirty="0"/>
              <a:t> or Linear Combination of Atomic Orbitals (LCAO)</a:t>
            </a:r>
          </a:p>
        </p:txBody>
      </p:sp>
      <p:sp>
        <p:nvSpPr>
          <p:cNvPr id="10243" name="Content Placeholder 2"/>
          <p:cNvSpPr>
            <a:spLocks noGrp="1"/>
          </p:cNvSpPr>
          <p:nvPr>
            <p:ph idx="1"/>
          </p:nvPr>
        </p:nvSpPr>
        <p:spPr>
          <a:xfrm>
            <a:off x="184150" y="1484784"/>
            <a:ext cx="8686800" cy="3468688"/>
          </a:xfrm>
        </p:spPr>
        <p:txBody>
          <a:bodyPr/>
          <a:lstStyle/>
          <a:p>
            <a:r>
              <a:rPr lang="en-US" dirty="0"/>
              <a:t>Assume the atomic orbitals   ~ unchanged</a:t>
            </a:r>
          </a:p>
          <a:p>
            <a:endParaRPr lang="en-US" dirty="0"/>
          </a:p>
        </p:txBody>
      </p:sp>
      <p:sp>
        <p:nvSpPr>
          <p:cNvPr id="30724" name="Oval 196"/>
          <p:cNvSpPr>
            <a:spLocks noChangeArrowheads="1"/>
          </p:cNvSpPr>
          <p:nvPr/>
        </p:nvSpPr>
        <p:spPr bwMode="auto">
          <a:xfrm>
            <a:off x="13811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0728" name="Oval 203"/>
          <p:cNvSpPr>
            <a:spLocks noChangeArrowheads="1"/>
          </p:cNvSpPr>
          <p:nvPr/>
        </p:nvSpPr>
        <p:spPr bwMode="auto">
          <a:xfrm>
            <a:off x="48101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0729" name="Freeform 210"/>
          <p:cNvSpPr>
            <a:spLocks/>
          </p:cNvSpPr>
          <p:nvPr/>
        </p:nvSpPr>
        <p:spPr bwMode="auto">
          <a:xfrm>
            <a:off x="1000125" y="2475384"/>
            <a:ext cx="381000" cy="12192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 name="Freeform 214"/>
          <p:cNvSpPr>
            <a:spLocks/>
          </p:cNvSpPr>
          <p:nvPr/>
        </p:nvSpPr>
        <p:spPr bwMode="auto">
          <a:xfrm>
            <a:off x="4429125" y="2475384"/>
            <a:ext cx="3810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 name="Freeform 215"/>
          <p:cNvSpPr>
            <a:spLocks/>
          </p:cNvSpPr>
          <p:nvPr/>
        </p:nvSpPr>
        <p:spPr bwMode="auto">
          <a:xfrm flipH="1">
            <a:off x="1609725" y="2475384"/>
            <a:ext cx="4572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 name="Freeform 220"/>
          <p:cNvSpPr>
            <a:spLocks/>
          </p:cNvSpPr>
          <p:nvPr/>
        </p:nvSpPr>
        <p:spPr bwMode="auto">
          <a:xfrm flipH="1">
            <a:off x="5038725" y="2475384"/>
            <a:ext cx="457200" cy="12192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459936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46415" y="151284"/>
            <a:ext cx="8546420" cy="1143000"/>
          </a:xfrm>
        </p:spPr>
        <p:txBody>
          <a:bodyPr>
            <a:normAutofit fontScale="90000"/>
          </a:bodyPr>
          <a:lstStyle/>
          <a:p>
            <a:pPr algn="ctr">
              <a:defRPr/>
            </a:pPr>
            <a:br>
              <a:rPr lang="en-US" dirty="0"/>
            </a:br>
            <a:r>
              <a:rPr lang="en-US" dirty="0"/>
              <a:t>Approach 2: </a:t>
            </a:r>
            <a:r>
              <a:rPr lang="en-US" dirty="0" err="1"/>
              <a:t>Tightbinding</a:t>
            </a:r>
            <a:r>
              <a:rPr lang="en-US" dirty="0"/>
              <a:t> or Linear Combination of Atomic Orbitals (LCAO)</a:t>
            </a:r>
          </a:p>
        </p:txBody>
      </p:sp>
      <p:sp>
        <p:nvSpPr>
          <p:cNvPr id="10243" name="Content Placeholder 2"/>
          <p:cNvSpPr>
            <a:spLocks noGrp="1"/>
          </p:cNvSpPr>
          <p:nvPr>
            <p:ph idx="1"/>
          </p:nvPr>
        </p:nvSpPr>
        <p:spPr>
          <a:xfrm>
            <a:off x="184150" y="1484784"/>
            <a:ext cx="8686800" cy="3468688"/>
          </a:xfrm>
        </p:spPr>
        <p:txBody>
          <a:bodyPr/>
          <a:lstStyle/>
          <a:p>
            <a:r>
              <a:rPr lang="en-US"/>
              <a:t>Assume the atomic orbitals   ~ unchanged</a:t>
            </a:r>
          </a:p>
          <a:p>
            <a:endParaRPr lang="en-US"/>
          </a:p>
        </p:txBody>
      </p:sp>
      <p:sp>
        <p:nvSpPr>
          <p:cNvPr id="30724" name="Oval 196"/>
          <p:cNvSpPr>
            <a:spLocks noChangeArrowheads="1"/>
          </p:cNvSpPr>
          <p:nvPr/>
        </p:nvSpPr>
        <p:spPr bwMode="auto">
          <a:xfrm>
            <a:off x="13811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5" name="Oval 197"/>
          <p:cNvSpPr>
            <a:spLocks noChangeArrowheads="1"/>
          </p:cNvSpPr>
          <p:nvPr/>
        </p:nvSpPr>
        <p:spPr bwMode="auto">
          <a:xfrm>
            <a:off x="22193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6" name="Oval 199"/>
          <p:cNvSpPr>
            <a:spLocks noChangeArrowheads="1"/>
          </p:cNvSpPr>
          <p:nvPr/>
        </p:nvSpPr>
        <p:spPr bwMode="auto">
          <a:xfrm>
            <a:off x="31337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7" name="Oval 201"/>
          <p:cNvSpPr>
            <a:spLocks noChangeArrowheads="1"/>
          </p:cNvSpPr>
          <p:nvPr/>
        </p:nvSpPr>
        <p:spPr bwMode="auto">
          <a:xfrm>
            <a:off x="39719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0728" name="Oval 203"/>
          <p:cNvSpPr>
            <a:spLocks noChangeArrowheads="1"/>
          </p:cNvSpPr>
          <p:nvPr/>
        </p:nvSpPr>
        <p:spPr bwMode="auto">
          <a:xfrm>
            <a:off x="4810125" y="2399184"/>
            <a:ext cx="152400" cy="152400"/>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0729" name="Freeform 210"/>
          <p:cNvSpPr>
            <a:spLocks/>
          </p:cNvSpPr>
          <p:nvPr/>
        </p:nvSpPr>
        <p:spPr bwMode="auto">
          <a:xfrm>
            <a:off x="1000125" y="2475384"/>
            <a:ext cx="381000" cy="12192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11"/>
          <p:cNvSpPr>
            <a:spLocks/>
          </p:cNvSpPr>
          <p:nvPr/>
        </p:nvSpPr>
        <p:spPr bwMode="auto">
          <a:xfrm>
            <a:off x="1838325" y="2475384"/>
            <a:ext cx="3810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212"/>
          <p:cNvSpPr>
            <a:spLocks/>
          </p:cNvSpPr>
          <p:nvPr/>
        </p:nvSpPr>
        <p:spPr bwMode="auto">
          <a:xfrm>
            <a:off x="2752725" y="2475384"/>
            <a:ext cx="3810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213"/>
          <p:cNvSpPr>
            <a:spLocks/>
          </p:cNvSpPr>
          <p:nvPr/>
        </p:nvSpPr>
        <p:spPr bwMode="auto">
          <a:xfrm>
            <a:off x="3590925" y="2475384"/>
            <a:ext cx="3810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3" name="Freeform 214"/>
          <p:cNvSpPr>
            <a:spLocks/>
          </p:cNvSpPr>
          <p:nvPr/>
        </p:nvSpPr>
        <p:spPr bwMode="auto">
          <a:xfrm>
            <a:off x="4429125" y="2475384"/>
            <a:ext cx="3810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4" name="Freeform 215"/>
          <p:cNvSpPr>
            <a:spLocks/>
          </p:cNvSpPr>
          <p:nvPr/>
        </p:nvSpPr>
        <p:spPr bwMode="auto">
          <a:xfrm flipH="1">
            <a:off x="1609725" y="2475384"/>
            <a:ext cx="4572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217"/>
          <p:cNvSpPr>
            <a:spLocks/>
          </p:cNvSpPr>
          <p:nvPr/>
        </p:nvSpPr>
        <p:spPr bwMode="auto">
          <a:xfrm flipH="1">
            <a:off x="2447925" y="2475384"/>
            <a:ext cx="5334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218"/>
          <p:cNvSpPr>
            <a:spLocks/>
          </p:cNvSpPr>
          <p:nvPr/>
        </p:nvSpPr>
        <p:spPr bwMode="auto">
          <a:xfrm flipH="1">
            <a:off x="3362325" y="2475384"/>
            <a:ext cx="5334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219"/>
          <p:cNvSpPr>
            <a:spLocks/>
          </p:cNvSpPr>
          <p:nvPr/>
        </p:nvSpPr>
        <p:spPr bwMode="auto">
          <a:xfrm flipH="1">
            <a:off x="4200525" y="2475384"/>
            <a:ext cx="533400" cy="9906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8" name="Freeform 220"/>
          <p:cNvSpPr>
            <a:spLocks/>
          </p:cNvSpPr>
          <p:nvPr/>
        </p:nvSpPr>
        <p:spPr bwMode="auto">
          <a:xfrm flipH="1">
            <a:off x="5038725" y="2475384"/>
            <a:ext cx="457200" cy="1219200"/>
          </a:xfrm>
          <a:custGeom>
            <a:avLst/>
            <a:gdLst>
              <a:gd name="T0" fmla="*/ 0 w 400"/>
              <a:gd name="T1" fmla="*/ 0 h 816"/>
              <a:gd name="T2" fmla="*/ 2147483646 w 400"/>
              <a:gd name="T3" fmla="*/ 2147483646 h 816"/>
              <a:gd name="T4" fmla="*/ 2147483646 w 400"/>
              <a:gd name="T5" fmla="*/ 2147483646 h 816"/>
              <a:gd name="T6" fmla="*/ 2147483646 w 400"/>
              <a:gd name="T7" fmla="*/ 2147483646 h 816"/>
              <a:gd name="T8" fmla="*/ 2147483646 w 400"/>
              <a:gd name="T9" fmla="*/ 2147483646 h 816"/>
              <a:gd name="T10" fmla="*/ 0 60000 65536"/>
              <a:gd name="T11" fmla="*/ 0 60000 65536"/>
              <a:gd name="T12" fmla="*/ 0 60000 65536"/>
              <a:gd name="T13" fmla="*/ 0 60000 65536"/>
              <a:gd name="T14" fmla="*/ 0 60000 65536"/>
              <a:gd name="T15" fmla="*/ 0 w 400"/>
              <a:gd name="T16" fmla="*/ 0 h 816"/>
              <a:gd name="T17" fmla="*/ 400 w 400"/>
              <a:gd name="T18" fmla="*/ 816 h 816"/>
            </a:gdLst>
            <a:ahLst/>
            <a:cxnLst>
              <a:cxn ang="T10">
                <a:pos x="T0" y="T1"/>
              </a:cxn>
              <a:cxn ang="T11">
                <a:pos x="T2" y="T3"/>
              </a:cxn>
              <a:cxn ang="T12">
                <a:pos x="T4" y="T5"/>
              </a:cxn>
              <a:cxn ang="T13">
                <a:pos x="T6" y="T7"/>
              </a:cxn>
              <a:cxn ang="T14">
                <a:pos x="T8" y="T9"/>
              </a:cxn>
            </a:cxnLst>
            <a:rect l="T15" t="T16" r="T17" b="T18"/>
            <a:pathLst>
              <a:path w="400" h="816">
                <a:moveTo>
                  <a:pt x="0" y="0"/>
                </a:moveTo>
                <a:cubicBezTo>
                  <a:pt x="48" y="8"/>
                  <a:pt x="96" y="16"/>
                  <a:pt x="144" y="48"/>
                </a:cubicBezTo>
                <a:cubicBezTo>
                  <a:pt x="192" y="80"/>
                  <a:pt x="248" y="120"/>
                  <a:pt x="288" y="192"/>
                </a:cubicBezTo>
                <a:cubicBezTo>
                  <a:pt x="328" y="264"/>
                  <a:pt x="368" y="376"/>
                  <a:pt x="384" y="480"/>
                </a:cubicBezTo>
                <a:cubicBezTo>
                  <a:pt x="400" y="584"/>
                  <a:pt x="384" y="760"/>
                  <a:pt x="384" y="816"/>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227"/>
          <p:cNvSpPr>
            <a:spLocks/>
          </p:cNvSpPr>
          <p:nvPr/>
        </p:nvSpPr>
        <p:spPr bwMode="auto">
          <a:xfrm>
            <a:off x="1609725" y="2932584"/>
            <a:ext cx="609600" cy="762000"/>
          </a:xfrm>
          <a:custGeom>
            <a:avLst/>
            <a:gdLst>
              <a:gd name="T0" fmla="*/ 2147483646 w 400"/>
              <a:gd name="T1" fmla="*/ 2147483646 h 544"/>
              <a:gd name="T2" fmla="*/ 2147483646 w 400"/>
              <a:gd name="T3" fmla="*/ 2147483646 h 544"/>
              <a:gd name="T4" fmla="*/ 2147483646 w 400"/>
              <a:gd name="T5" fmla="*/ 2147483646 h 544"/>
              <a:gd name="T6" fmla="*/ 2147483646 w 400"/>
              <a:gd name="T7" fmla="*/ 2147483646 h 544"/>
              <a:gd name="T8" fmla="*/ 2147483646 w 400"/>
              <a:gd name="T9" fmla="*/ 2147483646 h 544"/>
              <a:gd name="T10" fmla="*/ 2147483646 w 400"/>
              <a:gd name="T11" fmla="*/ 2147483646 h 544"/>
              <a:gd name="T12" fmla="*/ 2147483646 w 400"/>
              <a:gd name="T13" fmla="*/ 2147483646 h 544"/>
              <a:gd name="T14" fmla="*/ 2147483646 w 400"/>
              <a:gd name="T15" fmla="*/ 2147483646 h 54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544"/>
              <a:gd name="T26" fmla="*/ 400 w 400"/>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544">
                <a:moveTo>
                  <a:pt x="8" y="544"/>
                </a:moveTo>
                <a:cubicBezTo>
                  <a:pt x="4" y="460"/>
                  <a:pt x="0" y="376"/>
                  <a:pt x="8" y="304"/>
                </a:cubicBezTo>
                <a:cubicBezTo>
                  <a:pt x="16" y="232"/>
                  <a:pt x="32" y="160"/>
                  <a:pt x="56" y="112"/>
                </a:cubicBezTo>
                <a:cubicBezTo>
                  <a:pt x="80" y="64"/>
                  <a:pt x="120" y="32"/>
                  <a:pt x="152" y="16"/>
                </a:cubicBezTo>
                <a:cubicBezTo>
                  <a:pt x="184" y="0"/>
                  <a:pt x="216" y="0"/>
                  <a:pt x="248" y="16"/>
                </a:cubicBezTo>
                <a:cubicBezTo>
                  <a:pt x="280" y="32"/>
                  <a:pt x="320" y="56"/>
                  <a:pt x="344" y="112"/>
                </a:cubicBezTo>
                <a:cubicBezTo>
                  <a:pt x="368" y="168"/>
                  <a:pt x="384" y="280"/>
                  <a:pt x="392" y="352"/>
                </a:cubicBezTo>
                <a:cubicBezTo>
                  <a:pt x="400" y="424"/>
                  <a:pt x="396" y="484"/>
                  <a:pt x="392" y="5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228"/>
          <p:cNvSpPr>
            <a:spLocks/>
          </p:cNvSpPr>
          <p:nvPr/>
        </p:nvSpPr>
        <p:spPr bwMode="auto">
          <a:xfrm>
            <a:off x="2447925" y="2932584"/>
            <a:ext cx="685800" cy="762000"/>
          </a:xfrm>
          <a:custGeom>
            <a:avLst/>
            <a:gdLst>
              <a:gd name="T0" fmla="*/ 2147483646 w 400"/>
              <a:gd name="T1" fmla="*/ 2147483646 h 544"/>
              <a:gd name="T2" fmla="*/ 2147483646 w 400"/>
              <a:gd name="T3" fmla="*/ 2147483646 h 544"/>
              <a:gd name="T4" fmla="*/ 2147483646 w 400"/>
              <a:gd name="T5" fmla="*/ 2147483646 h 544"/>
              <a:gd name="T6" fmla="*/ 2147483646 w 400"/>
              <a:gd name="T7" fmla="*/ 2147483646 h 544"/>
              <a:gd name="T8" fmla="*/ 2147483646 w 400"/>
              <a:gd name="T9" fmla="*/ 2147483646 h 544"/>
              <a:gd name="T10" fmla="*/ 2147483646 w 400"/>
              <a:gd name="T11" fmla="*/ 2147483646 h 544"/>
              <a:gd name="T12" fmla="*/ 2147483646 w 400"/>
              <a:gd name="T13" fmla="*/ 2147483646 h 544"/>
              <a:gd name="T14" fmla="*/ 2147483646 w 400"/>
              <a:gd name="T15" fmla="*/ 2147483646 h 54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544"/>
              <a:gd name="T26" fmla="*/ 400 w 400"/>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544">
                <a:moveTo>
                  <a:pt x="8" y="544"/>
                </a:moveTo>
                <a:cubicBezTo>
                  <a:pt x="4" y="460"/>
                  <a:pt x="0" y="376"/>
                  <a:pt x="8" y="304"/>
                </a:cubicBezTo>
                <a:cubicBezTo>
                  <a:pt x="16" y="232"/>
                  <a:pt x="32" y="160"/>
                  <a:pt x="56" y="112"/>
                </a:cubicBezTo>
                <a:cubicBezTo>
                  <a:pt x="80" y="64"/>
                  <a:pt x="120" y="32"/>
                  <a:pt x="152" y="16"/>
                </a:cubicBezTo>
                <a:cubicBezTo>
                  <a:pt x="184" y="0"/>
                  <a:pt x="216" y="0"/>
                  <a:pt x="248" y="16"/>
                </a:cubicBezTo>
                <a:cubicBezTo>
                  <a:pt x="280" y="32"/>
                  <a:pt x="320" y="56"/>
                  <a:pt x="344" y="112"/>
                </a:cubicBezTo>
                <a:cubicBezTo>
                  <a:pt x="368" y="168"/>
                  <a:pt x="384" y="280"/>
                  <a:pt x="392" y="352"/>
                </a:cubicBezTo>
                <a:cubicBezTo>
                  <a:pt x="400" y="424"/>
                  <a:pt x="396" y="484"/>
                  <a:pt x="392" y="5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229"/>
          <p:cNvSpPr>
            <a:spLocks/>
          </p:cNvSpPr>
          <p:nvPr/>
        </p:nvSpPr>
        <p:spPr bwMode="auto">
          <a:xfrm>
            <a:off x="3362325" y="2932584"/>
            <a:ext cx="609600" cy="762000"/>
          </a:xfrm>
          <a:custGeom>
            <a:avLst/>
            <a:gdLst>
              <a:gd name="T0" fmla="*/ 2147483646 w 400"/>
              <a:gd name="T1" fmla="*/ 2147483646 h 544"/>
              <a:gd name="T2" fmla="*/ 2147483646 w 400"/>
              <a:gd name="T3" fmla="*/ 2147483646 h 544"/>
              <a:gd name="T4" fmla="*/ 2147483646 w 400"/>
              <a:gd name="T5" fmla="*/ 2147483646 h 544"/>
              <a:gd name="T6" fmla="*/ 2147483646 w 400"/>
              <a:gd name="T7" fmla="*/ 2147483646 h 544"/>
              <a:gd name="T8" fmla="*/ 2147483646 w 400"/>
              <a:gd name="T9" fmla="*/ 2147483646 h 544"/>
              <a:gd name="T10" fmla="*/ 2147483646 w 400"/>
              <a:gd name="T11" fmla="*/ 2147483646 h 544"/>
              <a:gd name="T12" fmla="*/ 2147483646 w 400"/>
              <a:gd name="T13" fmla="*/ 2147483646 h 544"/>
              <a:gd name="T14" fmla="*/ 2147483646 w 400"/>
              <a:gd name="T15" fmla="*/ 2147483646 h 54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544"/>
              <a:gd name="T26" fmla="*/ 400 w 400"/>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544">
                <a:moveTo>
                  <a:pt x="8" y="544"/>
                </a:moveTo>
                <a:cubicBezTo>
                  <a:pt x="4" y="460"/>
                  <a:pt x="0" y="376"/>
                  <a:pt x="8" y="304"/>
                </a:cubicBezTo>
                <a:cubicBezTo>
                  <a:pt x="16" y="232"/>
                  <a:pt x="32" y="160"/>
                  <a:pt x="56" y="112"/>
                </a:cubicBezTo>
                <a:cubicBezTo>
                  <a:pt x="80" y="64"/>
                  <a:pt x="120" y="32"/>
                  <a:pt x="152" y="16"/>
                </a:cubicBezTo>
                <a:cubicBezTo>
                  <a:pt x="184" y="0"/>
                  <a:pt x="216" y="0"/>
                  <a:pt x="248" y="16"/>
                </a:cubicBezTo>
                <a:cubicBezTo>
                  <a:pt x="280" y="32"/>
                  <a:pt x="320" y="56"/>
                  <a:pt x="344" y="112"/>
                </a:cubicBezTo>
                <a:cubicBezTo>
                  <a:pt x="368" y="168"/>
                  <a:pt x="384" y="280"/>
                  <a:pt x="392" y="352"/>
                </a:cubicBezTo>
                <a:cubicBezTo>
                  <a:pt x="400" y="424"/>
                  <a:pt x="396" y="484"/>
                  <a:pt x="392" y="5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230"/>
          <p:cNvSpPr>
            <a:spLocks/>
          </p:cNvSpPr>
          <p:nvPr/>
        </p:nvSpPr>
        <p:spPr bwMode="auto">
          <a:xfrm>
            <a:off x="4200525" y="2932584"/>
            <a:ext cx="609600" cy="762000"/>
          </a:xfrm>
          <a:custGeom>
            <a:avLst/>
            <a:gdLst>
              <a:gd name="T0" fmla="*/ 2147483646 w 400"/>
              <a:gd name="T1" fmla="*/ 2147483646 h 544"/>
              <a:gd name="T2" fmla="*/ 2147483646 w 400"/>
              <a:gd name="T3" fmla="*/ 2147483646 h 544"/>
              <a:gd name="T4" fmla="*/ 2147483646 w 400"/>
              <a:gd name="T5" fmla="*/ 2147483646 h 544"/>
              <a:gd name="T6" fmla="*/ 2147483646 w 400"/>
              <a:gd name="T7" fmla="*/ 2147483646 h 544"/>
              <a:gd name="T8" fmla="*/ 2147483646 w 400"/>
              <a:gd name="T9" fmla="*/ 2147483646 h 544"/>
              <a:gd name="T10" fmla="*/ 2147483646 w 400"/>
              <a:gd name="T11" fmla="*/ 2147483646 h 544"/>
              <a:gd name="T12" fmla="*/ 2147483646 w 400"/>
              <a:gd name="T13" fmla="*/ 2147483646 h 544"/>
              <a:gd name="T14" fmla="*/ 2147483646 w 400"/>
              <a:gd name="T15" fmla="*/ 2147483646 h 544"/>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544"/>
              <a:gd name="T26" fmla="*/ 400 w 400"/>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544">
                <a:moveTo>
                  <a:pt x="8" y="544"/>
                </a:moveTo>
                <a:cubicBezTo>
                  <a:pt x="4" y="460"/>
                  <a:pt x="0" y="376"/>
                  <a:pt x="8" y="304"/>
                </a:cubicBezTo>
                <a:cubicBezTo>
                  <a:pt x="16" y="232"/>
                  <a:pt x="32" y="160"/>
                  <a:pt x="56" y="112"/>
                </a:cubicBezTo>
                <a:cubicBezTo>
                  <a:pt x="80" y="64"/>
                  <a:pt x="120" y="32"/>
                  <a:pt x="152" y="16"/>
                </a:cubicBezTo>
                <a:cubicBezTo>
                  <a:pt x="184" y="0"/>
                  <a:pt x="216" y="0"/>
                  <a:pt x="248" y="16"/>
                </a:cubicBezTo>
                <a:cubicBezTo>
                  <a:pt x="280" y="32"/>
                  <a:pt x="320" y="56"/>
                  <a:pt x="344" y="112"/>
                </a:cubicBezTo>
                <a:cubicBezTo>
                  <a:pt x="368" y="168"/>
                  <a:pt x="384" y="280"/>
                  <a:pt x="392" y="352"/>
                </a:cubicBezTo>
                <a:cubicBezTo>
                  <a:pt x="400" y="424"/>
                  <a:pt x="396" y="484"/>
                  <a:pt x="392" y="544"/>
                </a:cubicBezTo>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245"/>
          <p:cNvGrpSpPr>
            <a:grpSpLocks/>
          </p:cNvGrpSpPr>
          <p:nvPr/>
        </p:nvGrpSpPr>
        <p:grpSpPr bwMode="auto">
          <a:xfrm>
            <a:off x="5724525" y="2627784"/>
            <a:ext cx="2362200" cy="862013"/>
            <a:chOff x="3552" y="1200"/>
            <a:chExt cx="1488" cy="543"/>
          </a:xfrm>
        </p:grpSpPr>
        <p:sp>
          <p:nvSpPr>
            <p:cNvPr id="30745" name="Text Box 189"/>
            <p:cNvSpPr txBox="1">
              <a:spLocks noChangeArrowheads="1"/>
            </p:cNvSpPr>
            <p:nvPr/>
          </p:nvSpPr>
          <p:spPr bwMode="auto">
            <a:xfrm>
              <a:off x="3936" y="1200"/>
              <a:ext cx="1104"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t>bare atoms</a:t>
              </a:r>
            </a:p>
            <a:p>
              <a:pPr eaLnBrk="1" hangingPunct="1">
                <a:spcBef>
                  <a:spcPct val="50000"/>
                </a:spcBef>
                <a:buClrTx/>
                <a:buSzTx/>
                <a:buFontTx/>
                <a:buNone/>
              </a:pPr>
              <a:r>
                <a:rPr lang="en-US" sz="2000"/>
                <a:t>solid</a:t>
              </a:r>
            </a:p>
          </p:txBody>
        </p:sp>
        <p:sp>
          <p:nvSpPr>
            <p:cNvPr id="30746" name="Line 243"/>
            <p:cNvSpPr>
              <a:spLocks noChangeShapeType="1"/>
            </p:cNvSpPr>
            <p:nvPr/>
          </p:nvSpPr>
          <p:spPr bwMode="auto">
            <a:xfrm>
              <a:off x="3552" y="1344"/>
              <a:ext cx="33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7" name="Line 244"/>
            <p:cNvSpPr>
              <a:spLocks noChangeShapeType="1"/>
            </p:cNvSpPr>
            <p:nvPr/>
          </p:nvSpPr>
          <p:spPr bwMode="auto">
            <a:xfrm>
              <a:off x="3552" y="1632"/>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53000"/>
            <a:ext cx="9163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3"/>
          <p:cNvSpPr txBox="1">
            <a:spLocks noChangeArrowheads="1"/>
          </p:cNvSpPr>
          <p:nvPr/>
        </p:nvSpPr>
        <p:spPr bwMode="auto">
          <a:xfrm>
            <a:off x="466725" y="4020230"/>
            <a:ext cx="8229600" cy="2816225"/>
          </a:xfrm>
          <a:prstGeom prst="rect">
            <a:avLst/>
          </a:prstGeom>
          <a:noFill/>
          <a:ln w="9525">
            <a:noFill/>
            <a:miter lim="800000"/>
            <a:headEnd/>
            <a:tailEnd/>
          </a:ln>
        </p:spPr>
        <p:txBody>
          <a:bodyPr/>
          <a:lstStyle/>
          <a:p>
            <a:pPr algn="ctr">
              <a:spcBef>
                <a:spcPct val="20000"/>
              </a:spcBef>
              <a:buClr>
                <a:schemeClr val="bg2"/>
              </a:buClr>
              <a:buSzPct val="75000"/>
              <a:buFont typeface="Wingdings" pitchFamily="2" charset="2"/>
              <a:buNone/>
              <a:defRPr/>
            </a:pPr>
            <a:r>
              <a:rPr lang="en-US" sz="2800" kern="0" dirty="0">
                <a:sym typeface="WP MathA" pitchFamily="2" charset="2"/>
              </a:rPr>
              <a:t>A</a:t>
            </a:r>
            <a:r>
              <a:rPr lang="en-US" sz="2800" kern="0" dirty="0">
                <a:latin typeface="+mn-lt"/>
                <a:sym typeface="WP MathA" pitchFamily="2" charset="2"/>
              </a:rPr>
              <a:t>tomic energy levels merge to form molecular levels &amp; merge to form bands</a:t>
            </a:r>
          </a:p>
          <a:p>
            <a:pPr marL="342900" indent="-342900" algn="ctr">
              <a:spcBef>
                <a:spcPct val="20000"/>
              </a:spcBef>
              <a:buClr>
                <a:schemeClr val="bg2"/>
              </a:buClr>
              <a:buSzPct val="75000"/>
              <a:defRPr/>
            </a:pPr>
            <a:endParaRPr lang="en-US" sz="2000" kern="0" dirty="0">
              <a:latin typeface="+mn-lt"/>
              <a:sym typeface="WP MathA" pitchFamily="2" charset="2"/>
            </a:endParaRPr>
          </a:p>
        </p:txBody>
      </p:sp>
    </p:spTree>
    <p:extLst>
      <p:ext uri="{BB962C8B-B14F-4D97-AF65-F5344CB8AC3E}">
        <p14:creationId xmlns:p14="http://schemas.microsoft.com/office/powerpoint/2010/main" val="3387361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9"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5" grpId="0" animBg="1"/>
      <p:bldP spid="16" grpId="0" animBg="1"/>
      <p:bldP spid="17" grpId="0" animBg="1"/>
      <p:bldP spid="19" grpId="0" animBg="1"/>
      <p:bldP spid="20" grpId="0" animBg="1"/>
      <p:bldP spid="21" grpId="0" animBg="1"/>
      <p:bldP spid="22" grpId="0" animBg="1"/>
      <p:bldP spid="2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7988"/>
            <a:ext cx="8229600" cy="1020762"/>
          </a:xfrm>
        </p:spPr>
        <p:txBody>
          <a:bodyPr/>
          <a:lstStyle/>
          <a:p>
            <a:r>
              <a:rPr lang="en-US" sz="4000" b="1" dirty="0"/>
              <a:t>Compare to hydrogen</a:t>
            </a:r>
            <a:br>
              <a:rPr lang="en-US" sz="4000" b="1" dirty="0"/>
            </a:br>
            <a:endParaRPr lang="en-US" sz="3200" b="1" dirty="0"/>
          </a:p>
        </p:txBody>
      </p:sp>
      <p:sp>
        <p:nvSpPr>
          <p:cNvPr id="9219" name="Rectangle 3"/>
          <p:cNvSpPr>
            <a:spLocks noGrp="1" noChangeArrowheads="1"/>
          </p:cNvSpPr>
          <p:nvPr>
            <p:ph type="body" sz="half" idx="1"/>
          </p:nvPr>
        </p:nvSpPr>
        <p:spPr>
          <a:xfrm>
            <a:off x="228600" y="1685925"/>
            <a:ext cx="5715000" cy="5029200"/>
          </a:xfrm>
        </p:spPr>
        <p:txBody>
          <a:bodyPr/>
          <a:lstStyle/>
          <a:p>
            <a:r>
              <a:rPr lang="en-US" sz="2400" dirty="0">
                <a:latin typeface="Palatino Linotype" panose="02040502050505030304" pitchFamily="18" charset="0"/>
              </a:rPr>
              <a:t>When atoms are covalently bonded electrons are shared by atoms </a:t>
            </a:r>
          </a:p>
        </p:txBody>
      </p:sp>
    </p:spTree>
    <p:extLst>
      <p:ext uri="{BB962C8B-B14F-4D97-AF65-F5344CB8AC3E}">
        <p14:creationId xmlns:p14="http://schemas.microsoft.com/office/powerpoint/2010/main" val="4212062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841375"/>
            <a:ext cx="8382000" cy="533400"/>
          </a:xfrm>
        </p:spPr>
        <p:txBody>
          <a:bodyPr/>
          <a:lstStyle/>
          <a:p>
            <a:r>
              <a:rPr lang="en-US" sz="2400">
                <a:solidFill>
                  <a:schemeClr val="tx1"/>
                </a:solidFill>
              </a:rPr>
              <a:t>Boundary Conditions and Bloch’s Theorem</a:t>
            </a:r>
          </a:p>
        </p:txBody>
      </p:sp>
      <p:sp>
        <p:nvSpPr>
          <p:cNvPr id="203784" name="Text Box 8"/>
          <p:cNvSpPr txBox="1">
            <a:spLocks noChangeArrowheads="1"/>
          </p:cNvSpPr>
          <p:nvPr/>
        </p:nvSpPr>
        <p:spPr bwMode="auto">
          <a:xfrm>
            <a:off x="304800" y="29749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u="sng"/>
              <a:t>x = 0</a:t>
            </a:r>
          </a:p>
        </p:txBody>
      </p:sp>
      <p:grpSp>
        <p:nvGrpSpPr>
          <p:cNvPr id="22532" name="Group 72"/>
          <p:cNvGrpSpPr>
            <a:grpSpLocks/>
          </p:cNvGrpSpPr>
          <p:nvPr/>
        </p:nvGrpSpPr>
        <p:grpSpPr bwMode="auto">
          <a:xfrm>
            <a:off x="304800" y="184150"/>
            <a:ext cx="8731250" cy="2744788"/>
            <a:chOff x="192" y="-414"/>
            <a:chExt cx="5500" cy="1729"/>
          </a:xfrm>
        </p:grpSpPr>
        <p:sp>
          <p:nvSpPr>
            <p:cNvPr id="22553" name="Text Box 3"/>
            <p:cNvSpPr txBox="1">
              <a:spLocks noChangeArrowheads="1"/>
            </p:cNvSpPr>
            <p:nvPr/>
          </p:nvSpPr>
          <p:spPr bwMode="auto">
            <a:xfrm>
              <a:off x="192" y="384"/>
              <a:ext cx="3360"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The solutions of the SE require that the wavefunction and its derivative be continuous across the potential boundaries.  Thus, at the two boundaries (which are infinitely repeated):</a:t>
              </a:r>
            </a:p>
          </p:txBody>
        </p:sp>
        <p:graphicFrame>
          <p:nvGraphicFramePr>
            <p:cNvPr id="22554" name="Object 8"/>
            <p:cNvGraphicFramePr>
              <a:graphicFrameLocks noChangeAspect="1"/>
            </p:cNvGraphicFramePr>
            <p:nvPr/>
          </p:nvGraphicFramePr>
          <p:xfrm>
            <a:off x="3339" y="-414"/>
            <a:ext cx="2353" cy="390"/>
          </p:xfrm>
          <a:graphic>
            <a:graphicData uri="http://schemas.openxmlformats.org/presentationml/2006/ole">
              <mc:AlternateContent xmlns:mc="http://schemas.openxmlformats.org/markup-compatibility/2006">
                <mc:Choice xmlns:v="urn:schemas-microsoft-com:vml" Requires="v">
                  <p:oleObj name="Equation" r:id="rId3" imgW="1384300" imgH="228600" progId="Equation.3">
                    <p:embed/>
                  </p:oleObj>
                </mc:Choice>
                <mc:Fallback>
                  <p:oleObj name="Equation" r:id="rId3" imgW="1384300" imgH="228600" progId="Equation.3">
                    <p:embed/>
                    <p:pic>
                      <p:nvPicPr>
                        <p:cNvPr id="2255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 y="-414"/>
                          <a:ext cx="2353" cy="3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55" name="Object 9"/>
            <p:cNvGraphicFramePr>
              <a:graphicFrameLocks noChangeAspect="1"/>
            </p:cNvGraphicFramePr>
            <p:nvPr/>
          </p:nvGraphicFramePr>
          <p:xfrm>
            <a:off x="3367" y="421"/>
            <a:ext cx="2314" cy="387"/>
          </p:xfrm>
          <a:graphic>
            <a:graphicData uri="http://schemas.openxmlformats.org/presentationml/2006/ole">
              <mc:AlternateContent xmlns:mc="http://schemas.openxmlformats.org/markup-compatibility/2006">
                <mc:Choice xmlns:v="urn:schemas-microsoft-com:vml" Requires="v">
                  <p:oleObj name="Equation" r:id="rId5" imgW="1447560" imgH="241200" progId="Equation.3">
                    <p:embed/>
                  </p:oleObj>
                </mc:Choice>
                <mc:Fallback>
                  <p:oleObj name="Equation" r:id="rId5" imgW="1447560" imgH="241200" progId="Equation.3">
                    <p:embed/>
                    <p:pic>
                      <p:nvPicPr>
                        <p:cNvPr id="2255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 y="421"/>
                          <a:ext cx="2314" cy="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73"/>
          <p:cNvGrpSpPr>
            <a:grpSpLocks/>
          </p:cNvGrpSpPr>
          <p:nvPr/>
        </p:nvGrpSpPr>
        <p:grpSpPr bwMode="auto">
          <a:xfrm>
            <a:off x="1600200" y="2960688"/>
            <a:ext cx="2586038" cy="449262"/>
            <a:chOff x="648" y="1305"/>
            <a:chExt cx="1629" cy="283"/>
          </a:xfrm>
        </p:grpSpPr>
        <p:graphicFrame>
          <p:nvGraphicFramePr>
            <p:cNvPr id="22551" name="Object 7"/>
            <p:cNvGraphicFramePr>
              <a:graphicFrameLocks noChangeAspect="1"/>
            </p:cNvGraphicFramePr>
            <p:nvPr/>
          </p:nvGraphicFramePr>
          <p:xfrm>
            <a:off x="648" y="1325"/>
            <a:ext cx="1200" cy="263"/>
          </p:xfrm>
          <a:graphic>
            <a:graphicData uri="http://schemas.openxmlformats.org/presentationml/2006/ole">
              <mc:AlternateContent xmlns:mc="http://schemas.openxmlformats.org/markup-compatibility/2006">
                <mc:Choice xmlns:v="urn:schemas-microsoft-com:vml" Requires="v">
                  <p:oleObj name="Equation" r:id="rId7" imgW="926698" imgH="203112" progId="Equation.3">
                    <p:embed/>
                  </p:oleObj>
                </mc:Choice>
                <mc:Fallback>
                  <p:oleObj name="Equation" r:id="rId7" imgW="926698" imgH="203112" progId="Equation.3">
                    <p:embed/>
                    <p:pic>
                      <p:nvPicPr>
                        <p:cNvPr id="2255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 y="1325"/>
                          <a:ext cx="1200" cy="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52" name="Text Box 61"/>
            <p:cNvSpPr txBox="1">
              <a:spLocks noChangeArrowheads="1"/>
            </p:cNvSpPr>
            <p:nvPr/>
          </p:nvSpPr>
          <p:spPr bwMode="auto">
            <a:xfrm>
              <a:off x="1910" y="1305"/>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(1)</a:t>
              </a:r>
            </a:p>
          </p:txBody>
        </p:sp>
      </p:grpSp>
      <p:grpSp>
        <p:nvGrpSpPr>
          <p:cNvPr id="4" name="Group 74"/>
          <p:cNvGrpSpPr>
            <a:grpSpLocks/>
          </p:cNvGrpSpPr>
          <p:nvPr/>
        </p:nvGrpSpPr>
        <p:grpSpPr bwMode="auto">
          <a:xfrm>
            <a:off x="4652963" y="2900363"/>
            <a:ext cx="4240212" cy="528637"/>
            <a:chOff x="1776" y="1290"/>
            <a:chExt cx="2671" cy="333"/>
          </a:xfrm>
        </p:grpSpPr>
        <p:graphicFrame>
          <p:nvGraphicFramePr>
            <p:cNvPr id="22549" name="Object 6"/>
            <p:cNvGraphicFramePr>
              <a:graphicFrameLocks noChangeAspect="1"/>
            </p:cNvGraphicFramePr>
            <p:nvPr/>
          </p:nvGraphicFramePr>
          <p:xfrm>
            <a:off x="1776" y="1290"/>
            <a:ext cx="2269" cy="333"/>
          </p:xfrm>
          <a:graphic>
            <a:graphicData uri="http://schemas.openxmlformats.org/presentationml/2006/ole">
              <mc:AlternateContent xmlns:mc="http://schemas.openxmlformats.org/markup-compatibility/2006">
                <mc:Choice xmlns:v="urn:schemas-microsoft-com:vml" Requires="v">
                  <p:oleObj name="Equation" r:id="rId9" imgW="1384300" imgH="203200" progId="Equation.3">
                    <p:embed/>
                  </p:oleObj>
                </mc:Choice>
                <mc:Fallback>
                  <p:oleObj name="Equation" r:id="rId9" imgW="1384300" imgH="203200" progId="Equation.3">
                    <p:embed/>
                    <p:pic>
                      <p:nvPicPr>
                        <p:cNvPr id="22549"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6" y="1290"/>
                          <a:ext cx="2269" cy="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50" name="Text Box 62"/>
            <p:cNvSpPr txBox="1">
              <a:spLocks noChangeArrowheads="1"/>
            </p:cNvSpPr>
            <p:nvPr/>
          </p:nvSpPr>
          <p:spPr bwMode="auto">
            <a:xfrm>
              <a:off x="4080" y="1296"/>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(2)</a:t>
              </a:r>
            </a:p>
          </p:txBody>
        </p:sp>
      </p:grpSp>
      <p:pic>
        <p:nvPicPr>
          <p:cNvPr id="5" name="Picture 4">
            <a:extLst>
              <a:ext uri="{FF2B5EF4-FFF2-40B4-BE49-F238E27FC236}">
                <a16:creationId xmlns:a16="http://schemas.microsoft.com/office/drawing/2014/main" id="{6216A2E8-FAA7-4E9A-906A-77F96AA259B1}"/>
              </a:ext>
            </a:extLst>
          </p:cNvPr>
          <p:cNvPicPr>
            <a:picLocks noChangeAspect="1"/>
          </p:cNvPicPr>
          <p:nvPr/>
        </p:nvPicPr>
        <p:blipFill>
          <a:blip r:embed="rId11"/>
          <a:stretch>
            <a:fillRect/>
          </a:stretch>
        </p:blipFill>
        <p:spPr>
          <a:xfrm>
            <a:off x="2693805" y="4725144"/>
            <a:ext cx="3918315" cy="2142114"/>
          </a:xfrm>
          <a:prstGeom prst="rect">
            <a:avLst/>
          </a:prstGeom>
        </p:spPr>
      </p:pic>
      <p:sp>
        <p:nvSpPr>
          <p:cNvPr id="6" name="TextBox 5">
            <a:extLst>
              <a:ext uri="{FF2B5EF4-FFF2-40B4-BE49-F238E27FC236}">
                <a16:creationId xmlns:a16="http://schemas.microsoft.com/office/drawing/2014/main" id="{FA00B39C-A766-40EB-B015-8032B317563C}"/>
              </a:ext>
            </a:extLst>
          </p:cNvPr>
          <p:cNvSpPr txBox="1"/>
          <p:nvPr/>
        </p:nvSpPr>
        <p:spPr>
          <a:xfrm>
            <a:off x="755576" y="3573016"/>
            <a:ext cx="7776864" cy="369332"/>
          </a:xfrm>
          <a:prstGeom prst="rect">
            <a:avLst/>
          </a:prstGeom>
          <a:noFill/>
        </p:spPr>
        <p:txBody>
          <a:bodyPr wrap="square" rtlCol="0">
            <a:spAutoFit/>
          </a:bodyPr>
          <a:lstStyle/>
          <a:p>
            <a:r>
              <a:rPr lang="en-US" dirty="0"/>
              <a:t>Use Bloch’s Theorem otherwise wavefunction not in terms of 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dissolve">
                                      <p:cBhvr>
                                        <p:cTn id="7" dur="500"/>
                                        <p:tgtEl>
                                          <p:spTgt spid="20378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4" grpId="0" autoUpdateAnimBg="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7988"/>
            <a:ext cx="8229600" cy="1020762"/>
          </a:xfrm>
        </p:spPr>
        <p:txBody>
          <a:bodyPr/>
          <a:lstStyle/>
          <a:p>
            <a:r>
              <a:rPr lang="en-US" sz="4000" b="1" dirty="0"/>
              <a:t>Compare to hydrogen</a:t>
            </a:r>
            <a:br>
              <a:rPr lang="en-US" sz="4000" b="1" dirty="0"/>
            </a:br>
            <a:endParaRPr lang="en-US" sz="3200" b="1" dirty="0"/>
          </a:p>
        </p:txBody>
      </p:sp>
      <p:sp>
        <p:nvSpPr>
          <p:cNvPr id="9219" name="Rectangle 3"/>
          <p:cNvSpPr>
            <a:spLocks noGrp="1" noChangeArrowheads="1"/>
          </p:cNvSpPr>
          <p:nvPr>
            <p:ph type="body" sz="half" idx="1"/>
          </p:nvPr>
        </p:nvSpPr>
        <p:spPr>
          <a:xfrm>
            <a:off x="228600" y="1685925"/>
            <a:ext cx="5715000" cy="5029200"/>
          </a:xfrm>
        </p:spPr>
        <p:txBody>
          <a:bodyPr/>
          <a:lstStyle/>
          <a:p>
            <a:r>
              <a:rPr lang="en-US" sz="2400" dirty="0">
                <a:latin typeface="Palatino Linotype" panose="02040502050505030304" pitchFamily="18" charset="0"/>
              </a:rPr>
              <a:t>When atoms are covalently bonded electrons are shared by atoms </a:t>
            </a:r>
          </a:p>
          <a:p>
            <a:r>
              <a:rPr lang="en-US" sz="2400" dirty="0">
                <a:latin typeface="Palatino Linotype" panose="02040502050505030304" pitchFamily="18" charset="0"/>
              </a:rPr>
              <a:t>Example: the ground state of the hydrogen atoms forming a molecule</a:t>
            </a:r>
          </a:p>
          <a:p>
            <a:pPr lvl="1"/>
            <a:r>
              <a:rPr lang="en-US" sz="2000" dirty="0">
                <a:latin typeface="Palatino Linotype" panose="02040502050505030304" pitchFamily="18" charset="0"/>
              </a:rPr>
              <a:t>If atoms far apart, little overlap</a:t>
            </a:r>
          </a:p>
        </p:txBody>
      </p:sp>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71438"/>
            <a:ext cx="1908175" cy="1920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2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7988"/>
            <a:ext cx="8229600" cy="1020762"/>
          </a:xfrm>
        </p:spPr>
        <p:txBody>
          <a:bodyPr/>
          <a:lstStyle/>
          <a:p>
            <a:r>
              <a:rPr lang="en-US" sz="4000" b="1" dirty="0"/>
              <a:t>Compare to hydrogen</a:t>
            </a:r>
            <a:br>
              <a:rPr lang="en-US" sz="4000" b="1" dirty="0"/>
            </a:br>
            <a:endParaRPr lang="en-US" sz="3200" b="1" dirty="0"/>
          </a:p>
        </p:txBody>
      </p:sp>
      <p:sp>
        <p:nvSpPr>
          <p:cNvPr id="9219" name="Rectangle 3"/>
          <p:cNvSpPr>
            <a:spLocks noGrp="1" noChangeArrowheads="1"/>
          </p:cNvSpPr>
          <p:nvPr>
            <p:ph type="body" sz="half" idx="1"/>
          </p:nvPr>
        </p:nvSpPr>
        <p:spPr>
          <a:xfrm>
            <a:off x="228600" y="1685925"/>
            <a:ext cx="5715000" cy="5029200"/>
          </a:xfrm>
        </p:spPr>
        <p:txBody>
          <a:bodyPr/>
          <a:lstStyle/>
          <a:p>
            <a:r>
              <a:rPr lang="en-US" sz="2400" dirty="0">
                <a:latin typeface="Palatino Linotype" panose="02040502050505030304" pitchFamily="18" charset="0"/>
              </a:rPr>
              <a:t>When atoms are covalently bonded electrons are shared by atoms </a:t>
            </a:r>
          </a:p>
          <a:p>
            <a:r>
              <a:rPr lang="en-US" sz="2400" dirty="0">
                <a:latin typeface="Palatino Linotype" panose="02040502050505030304" pitchFamily="18" charset="0"/>
              </a:rPr>
              <a:t>Example: the ground state of the hydrogen atoms forming a molecule</a:t>
            </a:r>
          </a:p>
          <a:p>
            <a:pPr lvl="1"/>
            <a:r>
              <a:rPr lang="en-US" sz="2000" dirty="0">
                <a:latin typeface="Palatino Linotype" panose="02040502050505030304" pitchFamily="18" charset="0"/>
              </a:rPr>
              <a:t>If atoms far apart, little overlap</a:t>
            </a:r>
          </a:p>
          <a:p>
            <a:pPr lvl="1"/>
            <a:r>
              <a:rPr lang="en-US" sz="2000" dirty="0">
                <a:latin typeface="Palatino Linotype" panose="02040502050505030304" pitchFamily="18" charset="0"/>
              </a:rPr>
              <a:t>If atoms are brought together the wavefunctions overlap and form the compound wavefunction, </a:t>
            </a:r>
            <a:r>
              <a:rPr lang="el-GR" sz="2000" i="1" dirty="0">
                <a:latin typeface="Palatino Linotype" panose="02040502050505030304" pitchFamily="18" charset="0"/>
              </a:rPr>
              <a:t>ψ</a:t>
            </a:r>
            <a:r>
              <a:rPr lang="en-US" sz="2000" baseline="-25000" dirty="0">
                <a:latin typeface="Palatino Linotype" panose="02040502050505030304" pitchFamily="18" charset="0"/>
              </a:rPr>
              <a:t>1</a:t>
            </a:r>
            <a:r>
              <a:rPr lang="en-US" sz="2000" dirty="0">
                <a:latin typeface="Palatino Linotype" panose="02040502050505030304" pitchFamily="18" charset="0"/>
              </a:rPr>
              <a:t>(</a:t>
            </a:r>
            <a:r>
              <a:rPr lang="en-US" sz="2000" i="1" dirty="0">
                <a:latin typeface="Palatino Linotype" panose="02040502050505030304" pitchFamily="18" charset="0"/>
              </a:rPr>
              <a:t>r</a:t>
            </a:r>
            <a:r>
              <a:rPr lang="en-US" sz="2000" dirty="0">
                <a:latin typeface="Palatino Linotype" panose="02040502050505030304" pitchFamily="18" charset="0"/>
              </a:rPr>
              <a:t>)+</a:t>
            </a:r>
            <a:r>
              <a:rPr lang="el-GR" sz="2000" i="1" dirty="0">
                <a:latin typeface="Palatino Linotype" panose="02040502050505030304" pitchFamily="18" charset="0"/>
              </a:rPr>
              <a:t>ψ</a:t>
            </a:r>
            <a:r>
              <a:rPr lang="en-US" sz="2000" baseline="-25000" dirty="0">
                <a:latin typeface="Palatino Linotype" panose="02040502050505030304" pitchFamily="18" charset="0"/>
              </a:rPr>
              <a:t>2</a:t>
            </a:r>
            <a:r>
              <a:rPr lang="en-US" sz="2000" dirty="0">
                <a:latin typeface="Palatino Linotype" panose="02040502050505030304" pitchFamily="18" charset="0"/>
              </a:rPr>
              <a:t>(</a:t>
            </a:r>
            <a:r>
              <a:rPr lang="en-US" sz="2000" i="1" dirty="0">
                <a:latin typeface="Palatino Linotype" panose="02040502050505030304" pitchFamily="18" charset="0"/>
              </a:rPr>
              <a:t>r</a:t>
            </a:r>
            <a:r>
              <a:rPr lang="en-US" sz="2000" dirty="0">
                <a:latin typeface="Palatino Linotype" panose="02040502050505030304" pitchFamily="18" charset="0"/>
              </a:rPr>
              <a:t>), increasing the probability for electrons to exist between atoms</a:t>
            </a:r>
          </a:p>
        </p:txBody>
      </p:sp>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71438"/>
            <a:ext cx="1908175" cy="1920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262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7988"/>
            <a:ext cx="8229600" cy="1020762"/>
          </a:xfrm>
        </p:spPr>
        <p:txBody>
          <a:bodyPr/>
          <a:lstStyle/>
          <a:p>
            <a:r>
              <a:rPr lang="en-US" sz="4000" b="1" dirty="0"/>
              <a:t>Compare to hydrogen</a:t>
            </a:r>
            <a:br>
              <a:rPr lang="en-US" sz="4000" b="1" dirty="0"/>
            </a:br>
            <a:endParaRPr lang="en-US" sz="3200" b="1" dirty="0"/>
          </a:p>
        </p:txBody>
      </p:sp>
      <p:sp>
        <p:nvSpPr>
          <p:cNvPr id="9219" name="Rectangle 3"/>
          <p:cNvSpPr>
            <a:spLocks noGrp="1" noChangeArrowheads="1"/>
          </p:cNvSpPr>
          <p:nvPr>
            <p:ph type="body" sz="half" idx="1"/>
          </p:nvPr>
        </p:nvSpPr>
        <p:spPr>
          <a:xfrm>
            <a:off x="228600" y="1685925"/>
            <a:ext cx="5715000" cy="5029200"/>
          </a:xfrm>
        </p:spPr>
        <p:txBody>
          <a:bodyPr/>
          <a:lstStyle/>
          <a:p>
            <a:r>
              <a:rPr lang="en-US" sz="2400" dirty="0">
                <a:latin typeface="Palatino Linotype" panose="02040502050505030304" pitchFamily="18" charset="0"/>
              </a:rPr>
              <a:t>When atoms are covalently bonded electrons are shared by atoms </a:t>
            </a:r>
          </a:p>
          <a:p>
            <a:r>
              <a:rPr lang="en-US" sz="2400" dirty="0">
                <a:latin typeface="Palatino Linotype" panose="02040502050505030304" pitchFamily="18" charset="0"/>
              </a:rPr>
              <a:t>Example: the ground state of the hydrogen atoms forming a molecule</a:t>
            </a:r>
          </a:p>
          <a:p>
            <a:pPr lvl="1"/>
            <a:r>
              <a:rPr lang="en-US" sz="2000" dirty="0">
                <a:latin typeface="Palatino Linotype" panose="02040502050505030304" pitchFamily="18" charset="0"/>
              </a:rPr>
              <a:t>If atoms far apart, little overlap</a:t>
            </a:r>
          </a:p>
          <a:p>
            <a:pPr lvl="1"/>
            <a:r>
              <a:rPr lang="en-US" sz="2000" dirty="0">
                <a:latin typeface="Palatino Linotype" panose="02040502050505030304" pitchFamily="18" charset="0"/>
              </a:rPr>
              <a:t>If atoms are brought together the wavefunctions overlap and form the compound wavefunction, </a:t>
            </a:r>
            <a:r>
              <a:rPr lang="el-GR" sz="2000" i="1" dirty="0">
                <a:latin typeface="Palatino Linotype" panose="02040502050505030304" pitchFamily="18" charset="0"/>
              </a:rPr>
              <a:t>ψ</a:t>
            </a:r>
            <a:r>
              <a:rPr lang="en-US" sz="2000" baseline="-25000" dirty="0">
                <a:latin typeface="Palatino Linotype" panose="02040502050505030304" pitchFamily="18" charset="0"/>
              </a:rPr>
              <a:t>1</a:t>
            </a:r>
            <a:r>
              <a:rPr lang="en-US" sz="2000" dirty="0">
                <a:latin typeface="Palatino Linotype" panose="02040502050505030304" pitchFamily="18" charset="0"/>
              </a:rPr>
              <a:t>(</a:t>
            </a:r>
            <a:r>
              <a:rPr lang="en-US" sz="2000" i="1" dirty="0">
                <a:latin typeface="Palatino Linotype" panose="02040502050505030304" pitchFamily="18" charset="0"/>
              </a:rPr>
              <a:t>r</a:t>
            </a:r>
            <a:r>
              <a:rPr lang="en-US" sz="2000" dirty="0">
                <a:latin typeface="Palatino Linotype" panose="02040502050505030304" pitchFamily="18" charset="0"/>
              </a:rPr>
              <a:t>)+</a:t>
            </a:r>
            <a:r>
              <a:rPr lang="el-GR" sz="2000" i="1" dirty="0">
                <a:latin typeface="Palatino Linotype" panose="02040502050505030304" pitchFamily="18" charset="0"/>
              </a:rPr>
              <a:t>ψ</a:t>
            </a:r>
            <a:r>
              <a:rPr lang="en-US" sz="2000" baseline="-25000" dirty="0">
                <a:latin typeface="Palatino Linotype" panose="02040502050505030304" pitchFamily="18" charset="0"/>
              </a:rPr>
              <a:t>2</a:t>
            </a:r>
            <a:r>
              <a:rPr lang="en-US" sz="2000" dirty="0">
                <a:latin typeface="Palatino Linotype" panose="02040502050505030304" pitchFamily="18" charset="0"/>
              </a:rPr>
              <a:t>(</a:t>
            </a:r>
            <a:r>
              <a:rPr lang="en-US" sz="2000" i="1" dirty="0">
                <a:latin typeface="Palatino Linotype" panose="02040502050505030304" pitchFamily="18" charset="0"/>
              </a:rPr>
              <a:t>r</a:t>
            </a:r>
            <a:r>
              <a:rPr lang="en-US" sz="2000" dirty="0">
                <a:latin typeface="Palatino Linotype" panose="02040502050505030304" pitchFamily="18" charset="0"/>
              </a:rPr>
              <a:t>), increasing the probability for electrons to exist between atoms</a:t>
            </a:r>
          </a:p>
        </p:txBody>
      </p:sp>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71438"/>
            <a:ext cx="1908175" cy="1920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221" name="Object 2"/>
          <p:cNvGraphicFramePr>
            <a:graphicFrameLocks noChangeAspect="1"/>
          </p:cNvGraphicFramePr>
          <p:nvPr/>
        </p:nvGraphicFramePr>
        <p:xfrm>
          <a:off x="323850" y="5410200"/>
          <a:ext cx="6051550" cy="1339850"/>
        </p:xfrm>
        <a:graphic>
          <a:graphicData uri="http://schemas.openxmlformats.org/presentationml/2006/ole">
            <mc:AlternateContent xmlns:mc="http://schemas.openxmlformats.org/markup-compatibility/2006">
              <mc:Choice xmlns:v="urn:schemas-microsoft-com:vml" Requires="v">
                <p:oleObj name="Equation" r:id="rId4" imgW="3441700" imgH="762000" progId="Equation.3">
                  <p:embed/>
                </p:oleObj>
              </mc:Choice>
              <mc:Fallback>
                <p:oleObj name="Equation" r:id="rId4" imgW="3441700" imgH="762000" progId="Equation.3">
                  <p:embed/>
                  <p:pic>
                    <p:nvPicPr>
                      <p:cNvPr id="922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410200"/>
                        <a:ext cx="6051550" cy="1339850"/>
                      </a:xfrm>
                      <a:prstGeom prst="rect">
                        <a:avLst/>
                      </a:prstGeom>
                      <a:solidFill>
                        <a:srgbClr val="FFFF99"/>
                      </a:solidFill>
                      <a:ln w="2540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636585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07988"/>
            <a:ext cx="8229600" cy="1020762"/>
          </a:xfrm>
        </p:spPr>
        <p:txBody>
          <a:bodyPr/>
          <a:lstStyle/>
          <a:p>
            <a:r>
              <a:rPr lang="en-US" sz="4000" b="1" dirty="0"/>
              <a:t>Compare to hydrogen</a:t>
            </a:r>
            <a:br>
              <a:rPr lang="en-US" sz="4000" b="1" dirty="0"/>
            </a:br>
            <a:endParaRPr lang="en-US" sz="3200" b="1" dirty="0"/>
          </a:p>
        </p:txBody>
      </p:sp>
      <p:sp>
        <p:nvSpPr>
          <p:cNvPr id="9219" name="Rectangle 3"/>
          <p:cNvSpPr>
            <a:spLocks noGrp="1" noChangeArrowheads="1"/>
          </p:cNvSpPr>
          <p:nvPr>
            <p:ph type="body" sz="half" idx="1"/>
          </p:nvPr>
        </p:nvSpPr>
        <p:spPr>
          <a:xfrm>
            <a:off x="228600" y="1685925"/>
            <a:ext cx="5715000" cy="5029200"/>
          </a:xfrm>
        </p:spPr>
        <p:txBody>
          <a:bodyPr/>
          <a:lstStyle/>
          <a:p>
            <a:r>
              <a:rPr lang="en-US" sz="2400" dirty="0">
                <a:latin typeface="Palatino Linotype" panose="02040502050505030304" pitchFamily="18" charset="0"/>
              </a:rPr>
              <a:t>When atoms are covalently bonded electrons are shared by atoms </a:t>
            </a:r>
          </a:p>
          <a:p>
            <a:r>
              <a:rPr lang="en-US" sz="2400" dirty="0">
                <a:latin typeface="Palatino Linotype" panose="02040502050505030304" pitchFamily="18" charset="0"/>
              </a:rPr>
              <a:t>Example: the ground state of the hydrogen atoms forming a molecule</a:t>
            </a:r>
          </a:p>
          <a:p>
            <a:pPr lvl="1"/>
            <a:r>
              <a:rPr lang="en-US" sz="2000" dirty="0">
                <a:latin typeface="Palatino Linotype" panose="02040502050505030304" pitchFamily="18" charset="0"/>
              </a:rPr>
              <a:t>If atoms far apart, little overlap</a:t>
            </a:r>
          </a:p>
          <a:p>
            <a:pPr lvl="1"/>
            <a:r>
              <a:rPr lang="en-US" sz="2000" dirty="0">
                <a:latin typeface="Palatino Linotype" panose="02040502050505030304" pitchFamily="18" charset="0"/>
              </a:rPr>
              <a:t>If atoms are brought together the wavefunctions overlap and form the compound wavefunction, </a:t>
            </a:r>
            <a:r>
              <a:rPr lang="el-GR" sz="2000" i="1" dirty="0">
                <a:latin typeface="Palatino Linotype" panose="02040502050505030304" pitchFamily="18" charset="0"/>
              </a:rPr>
              <a:t>ψ</a:t>
            </a:r>
            <a:r>
              <a:rPr lang="en-US" sz="2000" baseline="-25000" dirty="0">
                <a:latin typeface="Palatino Linotype" panose="02040502050505030304" pitchFamily="18" charset="0"/>
              </a:rPr>
              <a:t>1</a:t>
            </a:r>
            <a:r>
              <a:rPr lang="en-US" sz="2000" dirty="0">
                <a:latin typeface="Palatino Linotype" panose="02040502050505030304" pitchFamily="18" charset="0"/>
              </a:rPr>
              <a:t>(</a:t>
            </a:r>
            <a:r>
              <a:rPr lang="en-US" sz="2000" i="1" dirty="0">
                <a:latin typeface="Palatino Linotype" panose="02040502050505030304" pitchFamily="18" charset="0"/>
              </a:rPr>
              <a:t>r</a:t>
            </a:r>
            <a:r>
              <a:rPr lang="en-US" sz="2000" dirty="0">
                <a:latin typeface="Palatino Linotype" panose="02040502050505030304" pitchFamily="18" charset="0"/>
              </a:rPr>
              <a:t>)+</a:t>
            </a:r>
            <a:r>
              <a:rPr lang="el-GR" sz="2000" i="1" dirty="0">
                <a:latin typeface="Palatino Linotype" panose="02040502050505030304" pitchFamily="18" charset="0"/>
              </a:rPr>
              <a:t>ψ</a:t>
            </a:r>
            <a:r>
              <a:rPr lang="en-US" sz="2000" baseline="-25000" dirty="0">
                <a:latin typeface="Palatino Linotype" panose="02040502050505030304" pitchFamily="18" charset="0"/>
              </a:rPr>
              <a:t>2</a:t>
            </a:r>
            <a:r>
              <a:rPr lang="en-US" sz="2000" dirty="0">
                <a:latin typeface="Palatino Linotype" panose="02040502050505030304" pitchFamily="18" charset="0"/>
              </a:rPr>
              <a:t>(</a:t>
            </a:r>
            <a:r>
              <a:rPr lang="en-US" sz="2000" i="1" dirty="0">
                <a:latin typeface="Palatino Linotype" panose="02040502050505030304" pitchFamily="18" charset="0"/>
              </a:rPr>
              <a:t>r</a:t>
            </a:r>
            <a:r>
              <a:rPr lang="en-US" sz="2000" dirty="0">
                <a:latin typeface="Palatino Linotype" panose="02040502050505030304" pitchFamily="18" charset="0"/>
              </a:rPr>
              <a:t>), increasing the probability for electrons to exist between atoms</a:t>
            </a:r>
          </a:p>
        </p:txBody>
      </p:sp>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71438"/>
            <a:ext cx="1908175" cy="1920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221" name="Object 2"/>
          <p:cNvGraphicFramePr>
            <a:graphicFrameLocks noChangeAspect="1"/>
          </p:cNvGraphicFramePr>
          <p:nvPr/>
        </p:nvGraphicFramePr>
        <p:xfrm>
          <a:off x="323850" y="5410200"/>
          <a:ext cx="6051550" cy="1339850"/>
        </p:xfrm>
        <a:graphic>
          <a:graphicData uri="http://schemas.openxmlformats.org/presentationml/2006/ole">
            <mc:AlternateContent xmlns:mc="http://schemas.openxmlformats.org/markup-compatibility/2006">
              <mc:Choice xmlns:v="urn:schemas-microsoft-com:vml" Requires="v">
                <p:oleObj name="Equation" r:id="rId4" imgW="3441700" imgH="762000" progId="Equation.3">
                  <p:embed/>
                </p:oleObj>
              </mc:Choice>
              <mc:Fallback>
                <p:oleObj name="Equation" r:id="rId4" imgW="34417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410200"/>
                        <a:ext cx="6051550" cy="1339850"/>
                      </a:xfrm>
                      <a:prstGeom prst="rect">
                        <a:avLst/>
                      </a:prstGeom>
                      <a:solidFill>
                        <a:srgbClr val="FFFF99"/>
                      </a:solidFill>
                      <a:ln w="25400">
                        <a:solidFill>
                          <a:srgbClr val="FF0000"/>
                        </a:solidFill>
                        <a:miter lim="800000"/>
                        <a:headEnd/>
                        <a:tailEnd/>
                      </a:ln>
                    </p:spPr>
                  </p:pic>
                </p:oleObj>
              </mc:Fallback>
            </mc:AlternateContent>
          </a:graphicData>
        </a:graphic>
      </p:graphicFrame>
      <p:pic>
        <p:nvPicPr>
          <p:cNvPr id="9222" name="Picture 6"/>
          <p:cNvPicPr>
            <a:picLocks noGrp="1" noChangeAspect="1" noChangeArrowheads="1"/>
          </p:cNvPicPr>
          <p:nvPr>
            <p:ph sz="half" idx="4294967295"/>
          </p:nvPr>
        </p:nvPicPr>
        <p:blipFill>
          <a:blip r:embed="rId6" cstate="print">
            <a:extLst>
              <a:ext uri="{28A0092B-C50C-407E-A947-70E740481C1C}">
                <a14:useLocalDpi xmlns:a14="http://schemas.microsoft.com/office/drawing/2010/main" val="0"/>
              </a:ext>
            </a:extLst>
          </a:blip>
          <a:srcRect/>
          <a:stretch>
            <a:fillRect/>
          </a:stretch>
        </p:blipFill>
        <p:spPr>
          <a:xfrm>
            <a:off x="5943600" y="2071688"/>
            <a:ext cx="3200400" cy="3117850"/>
          </a:xfrm>
          <a:solidFill>
            <a:srgbClr val="FFFF99"/>
          </a:solidFill>
          <a:ln w="25400">
            <a:solidFill>
              <a:srgbClr val="FF0000"/>
            </a:solidFill>
            <a:miter lim="800000"/>
            <a:headEnd/>
            <a:tailEnd/>
          </a:ln>
        </p:spPr>
      </p:pic>
      <p:sp>
        <p:nvSpPr>
          <p:cNvPr id="9223" name="Rectangle 8"/>
          <p:cNvSpPr>
            <a:spLocks noChangeArrowheads="1"/>
          </p:cNvSpPr>
          <p:nvPr/>
        </p:nvSpPr>
        <p:spPr bwMode="auto">
          <a:xfrm>
            <a:off x="6251575" y="5286375"/>
            <a:ext cx="3000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1800" b="1">
                <a:latin typeface="Palatino Linotype" panose="02040502050505030304" pitchFamily="18" charset="0"/>
              </a:rPr>
              <a:t>These two possible combinations represent 2 possible states of two atoms system with different energies</a:t>
            </a:r>
            <a:endParaRPr lang="en-US" sz="1800" b="1">
              <a:solidFill>
                <a:srgbClr val="FF3300"/>
              </a:solidFill>
              <a:latin typeface="Palatino Linotype" panose="02040502050505030304" pitchFamily="18" charset="0"/>
            </a:endParaRPr>
          </a:p>
        </p:txBody>
      </p:sp>
    </p:spTree>
    <p:extLst>
      <p:ext uri="{BB962C8B-B14F-4D97-AF65-F5344CB8AC3E}">
        <p14:creationId xmlns:p14="http://schemas.microsoft.com/office/powerpoint/2010/main" val="1323290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90488"/>
            <a:ext cx="8229600" cy="1143000"/>
          </a:xfrm>
        </p:spPr>
        <p:txBody>
          <a:bodyPr/>
          <a:lstStyle/>
          <a:p>
            <a:pPr eaLnBrk="1" hangingPunct="1"/>
            <a:r>
              <a:rPr lang="en-US"/>
              <a:t>LCAO: Electron in Hydrogen Atom</a:t>
            </a:r>
            <a:br>
              <a:rPr lang="en-US"/>
            </a:br>
            <a:r>
              <a:rPr lang="en-US" sz="2000"/>
              <a:t>(in Ground State) </a:t>
            </a:r>
          </a:p>
        </p:txBody>
      </p:sp>
      <p:graphicFrame>
        <p:nvGraphicFramePr>
          <p:cNvPr id="18441" name="Object 9"/>
          <p:cNvGraphicFramePr>
            <a:graphicFrameLocks noChangeAspect="1"/>
          </p:cNvGraphicFramePr>
          <p:nvPr/>
        </p:nvGraphicFramePr>
        <p:xfrm>
          <a:off x="473075" y="1295400"/>
          <a:ext cx="3795713" cy="1020763"/>
        </p:xfrm>
        <a:graphic>
          <a:graphicData uri="http://schemas.openxmlformats.org/presentationml/2006/ole">
            <mc:AlternateContent xmlns:mc="http://schemas.openxmlformats.org/markup-compatibility/2006">
              <mc:Choice xmlns:v="urn:schemas-microsoft-com:vml" Requires="v">
                <p:oleObj name="Equation" r:id="rId3" imgW="952087" imgH="253890" progId="Equation.3">
                  <p:embed/>
                </p:oleObj>
              </mc:Choice>
              <mc:Fallback>
                <p:oleObj name="Equation" r:id="rId3" imgW="952087" imgH="253890" progId="Equation.3">
                  <p:embed/>
                  <p:pic>
                    <p:nvPicPr>
                      <p:cNvPr id="1844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295400"/>
                        <a:ext cx="37957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5" name="Object 13"/>
          <p:cNvGraphicFramePr>
            <a:graphicFrameLocks noChangeAspect="1"/>
          </p:cNvGraphicFramePr>
          <p:nvPr/>
        </p:nvGraphicFramePr>
        <p:xfrm>
          <a:off x="26988" y="3568700"/>
          <a:ext cx="4019550" cy="3070225"/>
        </p:xfrm>
        <a:graphic>
          <a:graphicData uri="http://schemas.openxmlformats.org/presentationml/2006/ole">
            <mc:AlternateContent xmlns:mc="http://schemas.openxmlformats.org/markup-compatibility/2006">
              <mc:Choice xmlns:v="urn:schemas-microsoft-com:vml" Requires="v">
                <p:oleObj name="Graph" r:id="rId5" imgW="9573768" imgH="7315200" progId="Origin50.Graph">
                  <p:embed/>
                </p:oleObj>
              </mc:Choice>
              <mc:Fallback>
                <p:oleObj name="Graph" r:id="rId5" imgW="9573768" imgH="7315200" progId="Origin50.Graph">
                  <p:embed/>
                  <p:pic>
                    <p:nvPicPr>
                      <p:cNvPr id="1844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3568700"/>
                        <a:ext cx="40195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7584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90488"/>
            <a:ext cx="8229600" cy="1143000"/>
          </a:xfrm>
        </p:spPr>
        <p:txBody>
          <a:bodyPr/>
          <a:lstStyle/>
          <a:p>
            <a:pPr eaLnBrk="1" hangingPunct="1"/>
            <a:r>
              <a:rPr lang="en-US"/>
              <a:t>LCAO: Electron in Hydrogen Atom</a:t>
            </a:r>
            <a:br>
              <a:rPr lang="en-US"/>
            </a:br>
            <a:r>
              <a:rPr lang="en-US" sz="2000"/>
              <a:t>(in Ground State) </a:t>
            </a:r>
          </a:p>
        </p:txBody>
      </p:sp>
      <p:graphicFrame>
        <p:nvGraphicFramePr>
          <p:cNvPr id="18441" name="Object 9"/>
          <p:cNvGraphicFramePr>
            <a:graphicFrameLocks noChangeAspect="1"/>
          </p:cNvGraphicFramePr>
          <p:nvPr/>
        </p:nvGraphicFramePr>
        <p:xfrm>
          <a:off x="473075" y="1295400"/>
          <a:ext cx="3795713" cy="1020763"/>
        </p:xfrm>
        <a:graphic>
          <a:graphicData uri="http://schemas.openxmlformats.org/presentationml/2006/ole">
            <mc:AlternateContent xmlns:mc="http://schemas.openxmlformats.org/markup-compatibility/2006">
              <mc:Choice xmlns:v="urn:schemas-microsoft-com:vml" Requires="v">
                <p:oleObj name="Equation" r:id="rId3" imgW="952087" imgH="253890" progId="Equation.3">
                  <p:embed/>
                </p:oleObj>
              </mc:Choice>
              <mc:Fallback>
                <p:oleObj name="Equation" r:id="rId3" imgW="952087" imgH="253890" progId="Equation.3">
                  <p:embed/>
                  <p:pic>
                    <p:nvPicPr>
                      <p:cNvPr id="1844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295400"/>
                        <a:ext cx="37957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Text Box 10"/>
          <p:cNvSpPr txBox="1">
            <a:spLocks noChangeArrowheads="1"/>
          </p:cNvSpPr>
          <p:nvPr/>
        </p:nvSpPr>
        <p:spPr bwMode="auto">
          <a:xfrm>
            <a:off x="728663" y="2432050"/>
            <a:ext cx="2874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Second hydrogen atom</a:t>
            </a:r>
          </a:p>
        </p:txBody>
      </p:sp>
      <p:graphicFrame>
        <p:nvGraphicFramePr>
          <p:cNvPr id="18445" name="Object 13"/>
          <p:cNvGraphicFramePr>
            <a:graphicFrameLocks noChangeAspect="1"/>
          </p:cNvGraphicFramePr>
          <p:nvPr/>
        </p:nvGraphicFramePr>
        <p:xfrm>
          <a:off x="26988" y="3568700"/>
          <a:ext cx="4019550" cy="3070225"/>
        </p:xfrm>
        <a:graphic>
          <a:graphicData uri="http://schemas.openxmlformats.org/presentationml/2006/ole">
            <mc:AlternateContent xmlns:mc="http://schemas.openxmlformats.org/markup-compatibility/2006">
              <mc:Choice xmlns:v="urn:schemas-microsoft-com:vml" Requires="v">
                <p:oleObj name="Graph" r:id="rId5" imgW="9573768" imgH="7315200" progId="Origin50.Graph">
                  <p:embed/>
                </p:oleObj>
              </mc:Choice>
              <mc:Fallback>
                <p:oleObj name="Graph" r:id="rId5" imgW="9573768" imgH="7315200" progId="Origin50.Graph">
                  <p:embed/>
                  <p:pic>
                    <p:nvPicPr>
                      <p:cNvPr id="1844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3568700"/>
                        <a:ext cx="40195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882650" y="2757488"/>
          <a:ext cx="2565400" cy="671512"/>
        </p:xfrm>
        <a:graphic>
          <a:graphicData uri="http://schemas.openxmlformats.org/presentationml/2006/ole">
            <mc:AlternateContent xmlns:mc="http://schemas.openxmlformats.org/markup-compatibility/2006">
              <mc:Choice xmlns:v="urn:schemas-microsoft-com:vml" Requires="v">
                <p:oleObj name="Equation" r:id="rId7" imgW="977476" imgH="253890" progId="Equation.3">
                  <p:embed/>
                </p:oleObj>
              </mc:Choice>
              <mc:Fallback>
                <p:oleObj name="Equation" r:id="rId7" imgW="977476" imgH="253890" progId="Equation.3">
                  <p:embed/>
                  <p:pic>
                    <p:nvPicPr>
                      <p:cNvPr id="2"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650" y="2757488"/>
                        <a:ext cx="25654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887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90488"/>
            <a:ext cx="8229600" cy="1143000"/>
          </a:xfrm>
        </p:spPr>
        <p:txBody>
          <a:bodyPr/>
          <a:lstStyle/>
          <a:p>
            <a:pPr eaLnBrk="1" hangingPunct="1"/>
            <a:r>
              <a:rPr lang="en-US"/>
              <a:t>LCAO: Electron in Hydrogen Atom</a:t>
            </a:r>
            <a:br>
              <a:rPr lang="en-US"/>
            </a:br>
            <a:r>
              <a:rPr lang="en-US" sz="2000"/>
              <a:t>(in Ground State) </a:t>
            </a:r>
          </a:p>
        </p:txBody>
      </p:sp>
      <p:graphicFrame>
        <p:nvGraphicFramePr>
          <p:cNvPr id="18441" name="Object 9"/>
          <p:cNvGraphicFramePr>
            <a:graphicFrameLocks noChangeAspect="1"/>
          </p:cNvGraphicFramePr>
          <p:nvPr/>
        </p:nvGraphicFramePr>
        <p:xfrm>
          <a:off x="473075" y="1295400"/>
          <a:ext cx="3795713" cy="1020763"/>
        </p:xfrm>
        <a:graphic>
          <a:graphicData uri="http://schemas.openxmlformats.org/presentationml/2006/ole">
            <mc:AlternateContent xmlns:mc="http://schemas.openxmlformats.org/markup-compatibility/2006">
              <mc:Choice xmlns:v="urn:schemas-microsoft-com:vml" Requires="v">
                <p:oleObj name="Equation" r:id="rId3" imgW="952087" imgH="253890" progId="Equation.3">
                  <p:embed/>
                </p:oleObj>
              </mc:Choice>
              <mc:Fallback>
                <p:oleObj name="Equation" r:id="rId3" imgW="952087" imgH="253890" progId="Equation.3">
                  <p:embed/>
                  <p:pic>
                    <p:nvPicPr>
                      <p:cNvPr id="1844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295400"/>
                        <a:ext cx="37957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Text Box 10"/>
          <p:cNvSpPr txBox="1">
            <a:spLocks noChangeArrowheads="1"/>
          </p:cNvSpPr>
          <p:nvPr/>
        </p:nvSpPr>
        <p:spPr bwMode="auto">
          <a:xfrm>
            <a:off x="728663" y="2432050"/>
            <a:ext cx="2874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Second hydrogen atom</a:t>
            </a:r>
          </a:p>
        </p:txBody>
      </p:sp>
      <p:graphicFrame>
        <p:nvGraphicFramePr>
          <p:cNvPr id="18445" name="Object 13"/>
          <p:cNvGraphicFramePr>
            <a:graphicFrameLocks noChangeAspect="1"/>
          </p:cNvGraphicFramePr>
          <p:nvPr/>
        </p:nvGraphicFramePr>
        <p:xfrm>
          <a:off x="26988" y="3568700"/>
          <a:ext cx="4019550" cy="3070225"/>
        </p:xfrm>
        <a:graphic>
          <a:graphicData uri="http://schemas.openxmlformats.org/presentationml/2006/ole">
            <mc:AlternateContent xmlns:mc="http://schemas.openxmlformats.org/markup-compatibility/2006">
              <mc:Choice xmlns:v="urn:schemas-microsoft-com:vml" Requires="v">
                <p:oleObj name="Graph" r:id="rId5" imgW="9573768" imgH="7315200" progId="Origin50.Graph">
                  <p:embed/>
                </p:oleObj>
              </mc:Choice>
              <mc:Fallback>
                <p:oleObj name="Graph" r:id="rId5" imgW="9573768" imgH="7315200" progId="Origin50.Graph">
                  <p:embed/>
                  <p:pic>
                    <p:nvPicPr>
                      <p:cNvPr id="1844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3568700"/>
                        <a:ext cx="40195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882650" y="2757488"/>
          <a:ext cx="2565400" cy="671512"/>
        </p:xfrm>
        <a:graphic>
          <a:graphicData uri="http://schemas.openxmlformats.org/presentationml/2006/ole">
            <mc:AlternateContent xmlns:mc="http://schemas.openxmlformats.org/markup-compatibility/2006">
              <mc:Choice xmlns:v="urn:schemas-microsoft-com:vml" Requires="v">
                <p:oleObj name="Equation" r:id="rId7" imgW="977476" imgH="253890" progId="Equation.3">
                  <p:embed/>
                </p:oleObj>
              </mc:Choice>
              <mc:Fallback>
                <p:oleObj name="Equation" r:id="rId7" imgW="977476" imgH="253890" progId="Equation.3">
                  <p:embed/>
                  <p:pic>
                    <p:nvPicPr>
                      <p:cNvPr id="2"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650" y="2757488"/>
                        <a:ext cx="25654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3" name="Rectangle 2"/>
          <p:cNvSpPr>
            <a:spLocks noChangeArrowheads="1"/>
          </p:cNvSpPr>
          <p:nvPr/>
        </p:nvSpPr>
        <p:spPr bwMode="auto">
          <a:xfrm>
            <a:off x="2928562" y="6488113"/>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b="1" u="sng" dirty="0">
                <a:solidFill>
                  <a:srgbClr val="006600"/>
                </a:solidFill>
                <a:latin typeface="Times New Roman" panose="02020603050405020304" pitchFamily="18" charset="0"/>
              </a:rPr>
              <a:t>Number of Nodes?</a:t>
            </a:r>
            <a:endParaRPr lang="en-US" sz="1800" dirty="0">
              <a:latin typeface="Times New Roman" panose="02020603050405020304" pitchFamily="18"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91175" y="889000"/>
            <a:ext cx="3400425"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3D925386-436E-43E3-97A8-7F00963DE737}"/>
              </a:ext>
            </a:extLst>
          </p:cNvPr>
          <p:cNvSpPr>
            <a:spLocks noChangeArrowheads="1"/>
          </p:cNvSpPr>
          <p:nvPr/>
        </p:nvSpPr>
        <p:spPr bwMode="auto">
          <a:xfrm>
            <a:off x="1342232" y="3881195"/>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2000" b="1" u="sng" dirty="0">
                <a:solidFill>
                  <a:srgbClr val="006600"/>
                </a:solidFill>
                <a:latin typeface="Times New Roman" panose="02020603050405020304" pitchFamily="18" charset="0"/>
              </a:rPr>
              <a:t>Do you see a pattern?</a:t>
            </a:r>
            <a:endParaRPr lang="en-US" sz="2000" dirty="0">
              <a:latin typeface="Times New Roman" panose="02020603050405020304" pitchFamily="18" charset="0"/>
            </a:endParaRPr>
          </a:p>
        </p:txBody>
      </p:sp>
    </p:spTree>
    <p:extLst>
      <p:ext uri="{BB962C8B-B14F-4D97-AF65-F5344CB8AC3E}">
        <p14:creationId xmlns:p14="http://schemas.microsoft.com/office/powerpoint/2010/main" val="205834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34823"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90488"/>
            <a:ext cx="8229600" cy="1143000"/>
          </a:xfrm>
        </p:spPr>
        <p:txBody>
          <a:bodyPr/>
          <a:lstStyle/>
          <a:p>
            <a:pPr eaLnBrk="1" hangingPunct="1"/>
            <a:r>
              <a:rPr lang="en-US"/>
              <a:t>LCAO: Electron in Hydrogen Atom</a:t>
            </a:r>
            <a:br>
              <a:rPr lang="en-US"/>
            </a:br>
            <a:r>
              <a:rPr lang="en-US" sz="2000"/>
              <a:t>(in Ground State) </a:t>
            </a:r>
          </a:p>
        </p:txBody>
      </p:sp>
      <p:graphicFrame>
        <p:nvGraphicFramePr>
          <p:cNvPr id="18441" name="Object 9"/>
          <p:cNvGraphicFramePr>
            <a:graphicFrameLocks noChangeAspect="1"/>
          </p:cNvGraphicFramePr>
          <p:nvPr/>
        </p:nvGraphicFramePr>
        <p:xfrm>
          <a:off x="473075" y="1295400"/>
          <a:ext cx="3795713" cy="1020763"/>
        </p:xfrm>
        <a:graphic>
          <a:graphicData uri="http://schemas.openxmlformats.org/presentationml/2006/ole">
            <mc:AlternateContent xmlns:mc="http://schemas.openxmlformats.org/markup-compatibility/2006">
              <mc:Choice xmlns:v="urn:schemas-microsoft-com:vml" Requires="v">
                <p:oleObj name="Equation" r:id="rId3" imgW="952087" imgH="253890" progId="Equation.3">
                  <p:embed/>
                </p:oleObj>
              </mc:Choice>
              <mc:Fallback>
                <p:oleObj name="Equation" r:id="rId3" imgW="952087" imgH="253890" progId="Equation.3">
                  <p:embed/>
                  <p:pic>
                    <p:nvPicPr>
                      <p:cNvPr id="1844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295400"/>
                        <a:ext cx="37957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Text Box 10"/>
          <p:cNvSpPr txBox="1">
            <a:spLocks noChangeArrowheads="1"/>
          </p:cNvSpPr>
          <p:nvPr/>
        </p:nvSpPr>
        <p:spPr bwMode="auto">
          <a:xfrm>
            <a:off x="728663" y="2432050"/>
            <a:ext cx="2874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Second hydrogen atom</a:t>
            </a:r>
          </a:p>
        </p:txBody>
      </p:sp>
      <p:graphicFrame>
        <p:nvGraphicFramePr>
          <p:cNvPr id="18445" name="Object 13"/>
          <p:cNvGraphicFramePr>
            <a:graphicFrameLocks noChangeAspect="1"/>
          </p:cNvGraphicFramePr>
          <p:nvPr/>
        </p:nvGraphicFramePr>
        <p:xfrm>
          <a:off x="26988" y="3568700"/>
          <a:ext cx="4019550" cy="3070225"/>
        </p:xfrm>
        <a:graphic>
          <a:graphicData uri="http://schemas.openxmlformats.org/presentationml/2006/ole">
            <mc:AlternateContent xmlns:mc="http://schemas.openxmlformats.org/markup-compatibility/2006">
              <mc:Choice xmlns:v="urn:schemas-microsoft-com:vml" Requires="v">
                <p:oleObj name="Graph" r:id="rId5" imgW="9573768" imgH="7315200" progId="Origin50.Graph">
                  <p:embed/>
                </p:oleObj>
              </mc:Choice>
              <mc:Fallback>
                <p:oleObj name="Graph" r:id="rId5" imgW="9573768" imgH="7315200" progId="Origin50.Graph">
                  <p:embed/>
                  <p:pic>
                    <p:nvPicPr>
                      <p:cNvPr id="1844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3568700"/>
                        <a:ext cx="40195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882650" y="2757488"/>
          <a:ext cx="2565400" cy="671512"/>
        </p:xfrm>
        <a:graphic>
          <a:graphicData uri="http://schemas.openxmlformats.org/presentationml/2006/ole">
            <mc:AlternateContent xmlns:mc="http://schemas.openxmlformats.org/markup-compatibility/2006">
              <mc:Choice xmlns:v="urn:schemas-microsoft-com:vml" Requires="v">
                <p:oleObj name="Equation" r:id="rId7" imgW="977476" imgH="253890" progId="Equation.3">
                  <p:embed/>
                </p:oleObj>
              </mc:Choice>
              <mc:Fallback>
                <p:oleObj name="Equation" r:id="rId7" imgW="977476" imgH="253890" progId="Equation.3">
                  <p:embed/>
                  <p:pic>
                    <p:nvPicPr>
                      <p:cNvPr id="2"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650" y="2757488"/>
                        <a:ext cx="25654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3" name="Rectangle 2"/>
          <p:cNvSpPr>
            <a:spLocks noChangeArrowheads="1"/>
          </p:cNvSpPr>
          <p:nvPr/>
        </p:nvSpPr>
        <p:spPr bwMode="auto">
          <a:xfrm>
            <a:off x="2928562" y="6488113"/>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b="1" u="sng" dirty="0">
                <a:solidFill>
                  <a:srgbClr val="006600"/>
                </a:solidFill>
                <a:latin typeface="Times New Roman" panose="02020603050405020304" pitchFamily="18" charset="0"/>
              </a:rPr>
              <a:t>Number of Nodes?</a:t>
            </a:r>
            <a:endParaRPr lang="en-US" sz="1800" dirty="0">
              <a:latin typeface="Times New Roman" panose="02020603050405020304" pitchFamily="18"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91175" y="889000"/>
            <a:ext cx="3400425"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2"/>
          <p:cNvSpPr txBox="1">
            <a:spLocks noChangeArrowheads="1"/>
          </p:cNvSpPr>
          <p:nvPr/>
        </p:nvSpPr>
        <p:spPr bwMode="auto">
          <a:xfrm>
            <a:off x="4879181" y="53498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dirty="0">
                <a:effectLst>
                  <a:outerShdw blurRad="38100" dist="38100" dir="2700000" algn="tl">
                    <a:srgbClr val="C0C0C0"/>
                  </a:outerShdw>
                </a:effectLst>
                <a:latin typeface="Comic Sans MS" pitchFamily="66" charset="0"/>
              </a:rPr>
              <a:t>0</a:t>
            </a:r>
          </a:p>
        </p:txBody>
      </p:sp>
      <p:sp>
        <p:nvSpPr>
          <p:cNvPr id="11" name="Text Box 143"/>
          <p:cNvSpPr txBox="1">
            <a:spLocks noChangeArrowheads="1"/>
          </p:cNvSpPr>
          <p:nvPr/>
        </p:nvSpPr>
        <p:spPr bwMode="auto">
          <a:xfrm>
            <a:off x="4879181" y="44354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Comic Sans MS" pitchFamily="66" charset="0"/>
              </a:rPr>
              <a:t>1</a:t>
            </a:r>
          </a:p>
        </p:txBody>
      </p:sp>
      <p:sp>
        <p:nvSpPr>
          <p:cNvPr id="12" name="Text Box 144"/>
          <p:cNvSpPr txBox="1">
            <a:spLocks noChangeArrowheads="1"/>
          </p:cNvSpPr>
          <p:nvPr/>
        </p:nvSpPr>
        <p:spPr bwMode="auto">
          <a:xfrm>
            <a:off x="4879181" y="35210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Comic Sans MS" pitchFamily="66" charset="0"/>
              </a:rPr>
              <a:t>2</a:t>
            </a:r>
          </a:p>
        </p:txBody>
      </p:sp>
      <p:sp>
        <p:nvSpPr>
          <p:cNvPr id="13" name="Text Box 145"/>
          <p:cNvSpPr txBox="1">
            <a:spLocks noChangeArrowheads="1"/>
          </p:cNvSpPr>
          <p:nvPr/>
        </p:nvSpPr>
        <p:spPr bwMode="auto">
          <a:xfrm>
            <a:off x="4879181" y="26066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Comic Sans MS" pitchFamily="66" charset="0"/>
              </a:rPr>
              <a:t>3</a:t>
            </a:r>
          </a:p>
        </p:txBody>
      </p:sp>
      <p:sp>
        <p:nvSpPr>
          <p:cNvPr id="14" name="Text Box 146"/>
          <p:cNvSpPr txBox="1">
            <a:spLocks noChangeArrowheads="1"/>
          </p:cNvSpPr>
          <p:nvPr/>
        </p:nvSpPr>
        <p:spPr bwMode="auto">
          <a:xfrm>
            <a:off x="4879181" y="16922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dirty="0">
                <a:effectLst>
                  <a:outerShdw blurRad="38100" dist="38100" dir="2700000" algn="tl">
                    <a:srgbClr val="C0C0C0"/>
                  </a:outerShdw>
                </a:effectLst>
                <a:latin typeface="Comic Sans MS" pitchFamily="66" charset="0"/>
              </a:rPr>
              <a:t>4</a:t>
            </a:r>
          </a:p>
        </p:txBody>
      </p:sp>
      <p:sp>
        <p:nvSpPr>
          <p:cNvPr id="15" name="Text Box 146"/>
          <p:cNvSpPr txBox="1">
            <a:spLocks noChangeArrowheads="1"/>
          </p:cNvSpPr>
          <p:nvPr/>
        </p:nvSpPr>
        <p:spPr bwMode="auto">
          <a:xfrm>
            <a:off x="4854575" y="995364"/>
            <a:ext cx="711200" cy="369332"/>
          </a:xfrm>
          <a:prstGeom prst="rect">
            <a:avLst/>
          </a:prstGeom>
          <a:noFill/>
          <a:ln w="9525">
            <a:noFill/>
            <a:miter lim="800000"/>
            <a:headEnd/>
            <a:tailEnd/>
          </a:ln>
          <a:effectLst/>
        </p:spPr>
        <p:txBody>
          <a:bodyPr>
            <a:spAutoFit/>
          </a:bodyPr>
          <a:lstStyle/>
          <a:p>
            <a:pPr algn="ctr" eaLnBrk="1" hangingPunct="1">
              <a:spcBef>
                <a:spcPct val="50000"/>
              </a:spcBef>
              <a:defRPr/>
            </a:pPr>
            <a:r>
              <a:rPr lang="en-US" dirty="0">
                <a:effectLst>
                  <a:outerShdw blurRad="38100" dist="38100" dir="2700000" algn="tl">
                    <a:srgbClr val="C0C0C0"/>
                  </a:outerShdw>
                </a:effectLst>
                <a:latin typeface="Comic Sans MS" pitchFamily="66" charset="0"/>
              </a:rPr>
              <a:t>5</a:t>
            </a:r>
          </a:p>
        </p:txBody>
      </p:sp>
      <p:sp>
        <p:nvSpPr>
          <p:cNvPr id="16" name="Rectangle 2">
            <a:extLst>
              <a:ext uri="{FF2B5EF4-FFF2-40B4-BE49-F238E27FC236}">
                <a16:creationId xmlns:a16="http://schemas.microsoft.com/office/drawing/2014/main" id="{3D925386-436E-43E3-97A8-7F00963DE737}"/>
              </a:ext>
            </a:extLst>
          </p:cNvPr>
          <p:cNvSpPr>
            <a:spLocks noChangeArrowheads="1"/>
          </p:cNvSpPr>
          <p:nvPr/>
        </p:nvSpPr>
        <p:spPr bwMode="auto">
          <a:xfrm>
            <a:off x="1342232" y="3881195"/>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2000" b="1" u="sng" dirty="0">
                <a:solidFill>
                  <a:srgbClr val="006600"/>
                </a:solidFill>
                <a:latin typeface="Times New Roman" panose="02020603050405020304" pitchFamily="18" charset="0"/>
              </a:rPr>
              <a:t>Do you see a pattern?</a:t>
            </a:r>
            <a:endParaRPr lang="en-US" sz="2000" dirty="0">
              <a:latin typeface="Times New Roman" panose="02020603050405020304" pitchFamily="18" charset="0"/>
            </a:endParaRPr>
          </a:p>
        </p:txBody>
      </p:sp>
    </p:spTree>
    <p:extLst>
      <p:ext uri="{BB962C8B-B14F-4D97-AF65-F5344CB8AC3E}">
        <p14:creationId xmlns:p14="http://schemas.microsoft.com/office/powerpoint/2010/main" val="2252455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34823" grpId="0"/>
      <p:bldP spid="10" grpId="0"/>
      <p:bldP spid="11" grpId="0"/>
      <p:bldP spid="12" grpId="0"/>
      <p:bldP spid="13" grpId="0"/>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81000" y="90488"/>
            <a:ext cx="8229600" cy="1143000"/>
          </a:xfrm>
        </p:spPr>
        <p:txBody>
          <a:bodyPr/>
          <a:lstStyle/>
          <a:p>
            <a:pPr eaLnBrk="1" hangingPunct="1"/>
            <a:r>
              <a:rPr lang="en-US"/>
              <a:t>LCAO: Electron in Hydrogen Atom</a:t>
            </a:r>
            <a:br>
              <a:rPr lang="en-US"/>
            </a:br>
            <a:r>
              <a:rPr lang="en-US" sz="2000"/>
              <a:t>(in Ground State) </a:t>
            </a:r>
          </a:p>
        </p:txBody>
      </p:sp>
      <p:graphicFrame>
        <p:nvGraphicFramePr>
          <p:cNvPr id="18441" name="Object 9"/>
          <p:cNvGraphicFramePr>
            <a:graphicFrameLocks noChangeAspect="1"/>
          </p:cNvGraphicFramePr>
          <p:nvPr/>
        </p:nvGraphicFramePr>
        <p:xfrm>
          <a:off x="473075" y="1295400"/>
          <a:ext cx="3795713" cy="1020763"/>
        </p:xfrm>
        <a:graphic>
          <a:graphicData uri="http://schemas.openxmlformats.org/presentationml/2006/ole">
            <mc:AlternateContent xmlns:mc="http://schemas.openxmlformats.org/markup-compatibility/2006">
              <mc:Choice xmlns:v="urn:schemas-microsoft-com:vml" Requires="v">
                <p:oleObj name="Equation" r:id="rId3" imgW="952087" imgH="253890" progId="Equation.3">
                  <p:embed/>
                </p:oleObj>
              </mc:Choice>
              <mc:Fallback>
                <p:oleObj name="Equation" r:id="rId3" imgW="952087"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1295400"/>
                        <a:ext cx="37957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Text Box 10"/>
          <p:cNvSpPr txBox="1">
            <a:spLocks noChangeArrowheads="1"/>
          </p:cNvSpPr>
          <p:nvPr/>
        </p:nvSpPr>
        <p:spPr bwMode="auto">
          <a:xfrm>
            <a:off x="728663" y="2432050"/>
            <a:ext cx="2874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Second hydrogen atom</a:t>
            </a:r>
          </a:p>
        </p:txBody>
      </p:sp>
      <p:graphicFrame>
        <p:nvGraphicFramePr>
          <p:cNvPr id="18445" name="Object 13"/>
          <p:cNvGraphicFramePr>
            <a:graphicFrameLocks noChangeAspect="1"/>
          </p:cNvGraphicFramePr>
          <p:nvPr/>
        </p:nvGraphicFramePr>
        <p:xfrm>
          <a:off x="26988" y="3568700"/>
          <a:ext cx="4019550" cy="3070225"/>
        </p:xfrm>
        <a:graphic>
          <a:graphicData uri="http://schemas.openxmlformats.org/presentationml/2006/ole">
            <mc:AlternateContent xmlns:mc="http://schemas.openxmlformats.org/markup-compatibility/2006">
              <mc:Choice xmlns:v="urn:schemas-microsoft-com:vml" Requires="v">
                <p:oleObj name="Graph" r:id="rId5" imgW="9573768" imgH="7315200" progId="Origin50.Graph">
                  <p:embed/>
                </p:oleObj>
              </mc:Choice>
              <mc:Fallback>
                <p:oleObj name="Graph" r:id="rId5" imgW="9573768" imgH="731520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8" y="3568700"/>
                        <a:ext cx="40195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882650" y="2757488"/>
          <a:ext cx="2565400" cy="671512"/>
        </p:xfrm>
        <a:graphic>
          <a:graphicData uri="http://schemas.openxmlformats.org/presentationml/2006/ole">
            <mc:AlternateContent xmlns:mc="http://schemas.openxmlformats.org/markup-compatibility/2006">
              <mc:Choice xmlns:v="urn:schemas-microsoft-com:vml" Requires="v">
                <p:oleObj name="Equation" r:id="rId7" imgW="977476" imgH="253890" progId="Equation.3">
                  <p:embed/>
                </p:oleObj>
              </mc:Choice>
              <mc:Fallback>
                <p:oleObj name="Equation" r:id="rId7" imgW="977476"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650" y="2757488"/>
                        <a:ext cx="25654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3" name="Rectangle 2"/>
          <p:cNvSpPr>
            <a:spLocks noChangeArrowheads="1"/>
          </p:cNvSpPr>
          <p:nvPr/>
        </p:nvSpPr>
        <p:spPr bwMode="auto">
          <a:xfrm>
            <a:off x="2928562" y="6488113"/>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b="1" u="sng" dirty="0">
                <a:solidFill>
                  <a:srgbClr val="006600"/>
                </a:solidFill>
                <a:latin typeface="Times New Roman" panose="02020603050405020304" pitchFamily="18" charset="0"/>
              </a:rPr>
              <a:t>Number of Nodes?</a:t>
            </a:r>
            <a:endParaRPr lang="en-US" sz="1800" dirty="0">
              <a:latin typeface="Times New Roman" panose="02020603050405020304" pitchFamily="18"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91175" y="889000"/>
            <a:ext cx="3400425"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2"/>
          <p:cNvSpPr txBox="1">
            <a:spLocks noChangeArrowheads="1"/>
          </p:cNvSpPr>
          <p:nvPr/>
        </p:nvSpPr>
        <p:spPr bwMode="auto">
          <a:xfrm>
            <a:off x="4879181" y="53498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dirty="0">
                <a:effectLst>
                  <a:outerShdw blurRad="38100" dist="38100" dir="2700000" algn="tl">
                    <a:srgbClr val="C0C0C0"/>
                  </a:outerShdw>
                </a:effectLst>
                <a:latin typeface="Comic Sans MS" pitchFamily="66" charset="0"/>
              </a:rPr>
              <a:t>0</a:t>
            </a:r>
          </a:p>
        </p:txBody>
      </p:sp>
      <p:sp>
        <p:nvSpPr>
          <p:cNvPr id="11" name="Text Box 143"/>
          <p:cNvSpPr txBox="1">
            <a:spLocks noChangeArrowheads="1"/>
          </p:cNvSpPr>
          <p:nvPr/>
        </p:nvSpPr>
        <p:spPr bwMode="auto">
          <a:xfrm>
            <a:off x="4879181" y="44354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Comic Sans MS" pitchFamily="66" charset="0"/>
              </a:rPr>
              <a:t>1</a:t>
            </a:r>
          </a:p>
        </p:txBody>
      </p:sp>
      <p:sp>
        <p:nvSpPr>
          <p:cNvPr id="12" name="Text Box 144"/>
          <p:cNvSpPr txBox="1">
            <a:spLocks noChangeArrowheads="1"/>
          </p:cNvSpPr>
          <p:nvPr/>
        </p:nvSpPr>
        <p:spPr bwMode="auto">
          <a:xfrm>
            <a:off x="4879181" y="35210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Comic Sans MS" pitchFamily="66" charset="0"/>
              </a:rPr>
              <a:t>2</a:t>
            </a:r>
          </a:p>
        </p:txBody>
      </p:sp>
      <p:sp>
        <p:nvSpPr>
          <p:cNvPr id="13" name="Text Box 145"/>
          <p:cNvSpPr txBox="1">
            <a:spLocks noChangeArrowheads="1"/>
          </p:cNvSpPr>
          <p:nvPr/>
        </p:nvSpPr>
        <p:spPr bwMode="auto">
          <a:xfrm>
            <a:off x="4879181" y="26066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a:effectLst>
                  <a:outerShdw blurRad="38100" dist="38100" dir="2700000" algn="tl">
                    <a:srgbClr val="C0C0C0"/>
                  </a:outerShdw>
                </a:effectLst>
                <a:latin typeface="Comic Sans MS" pitchFamily="66" charset="0"/>
              </a:rPr>
              <a:t>3</a:t>
            </a:r>
          </a:p>
        </p:txBody>
      </p:sp>
      <p:sp>
        <p:nvSpPr>
          <p:cNvPr id="14" name="Text Box 146"/>
          <p:cNvSpPr txBox="1">
            <a:spLocks noChangeArrowheads="1"/>
          </p:cNvSpPr>
          <p:nvPr/>
        </p:nvSpPr>
        <p:spPr bwMode="auto">
          <a:xfrm>
            <a:off x="4879181" y="1692276"/>
            <a:ext cx="711200" cy="457200"/>
          </a:xfrm>
          <a:prstGeom prst="rect">
            <a:avLst/>
          </a:prstGeom>
          <a:noFill/>
          <a:ln w="9525">
            <a:noFill/>
            <a:miter lim="800000"/>
            <a:headEnd/>
            <a:tailEnd/>
          </a:ln>
          <a:effectLst/>
        </p:spPr>
        <p:txBody>
          <a:bodyPr>
            <a:spAutoFit/>
          </a:bodyPr>
          <a:lstStyle/>
          <a:p>
            <a:pPr algn="ctr" eaLnBrk="1" hangingPunct="1">
              <a:spcBef>
                <a:spcPct val="50000"/>
              </a:spcBef>
              <a:defRPr/>
            </a:pPr>
            <a:r>
              <a:rPr lang="en-US" dirty="0">
                <a:effectLst>
                  <a:outerShdw blurRad="38100" dist="38100" dir="2700000" algn="tl">
                    <a:srgbClr val="C0C0C0"/>
                  </a:outerShdw>
                </a:effectLst>
                <a:latin typeface="Comic Sans MS" pitchFamily="66" charset="0"/>
              </a:rPr>
              <a:t>4</a:t>
            </a:r>
          </a:p>
        </p:txBody>
      </p:sp>
      <p:sp>
        <p:nvSpPr>
          <p:cNvPr id="15" name="Text Box 146"/>
          <p:cNvSpPr txBox="1">
            <a:spLocks noChangeArrowheads="1"/>
          </p:cNvSpPr>
          <p:nvPr/>
        </p:nvSpPr>
        <p:spPr bwMode="auto">
          <a:xfrm>
            <a:off x="4854575" y="995364"/>
            <a:ext cx="711200" cy="369332"/>
          </a:xfrm>
          <a:prstGeom prst="rect">
            <a:avLst/>
          </a:prstGeom>
          <a:noFill/>
          <a:ln w="9525">
            <a:noFill/>
            <a:miter lim="800000"/>
            <a:headEnd/>
            <a:tailEnd/>
          </a:ln>
          <a:effectLst/>
        </p:spPr>
        <p:txBody>
          <a:bodyPr>
            <a:spAutoFit/>
          </a:bodyPr>
          <a:lstStyle/>
          <a:p>
            <a:pPr algn="ctr" eaLnBrk="1" hangingPunct="1">
              <a:spcBef>
                <a:spcPct val="50000"/>
              </a:spcBef>
              <a:defRPr/>
            </a:pPr>
            <a:r>
              <a:rPr lang="en-US" dirty="0">
                <a:effectLst>
                  <a:outerShdw blurRad="38100" dist="38100" dir="2700000" algn="tl">
                    <a:srgbClr val="C0C0C0"/>
                  </a:outerShdw>
                </a:effectLst>
                <a:latin typeface="Comic Sans MS" pitchFamily="66" charset="0"/>
              </a:rPr>
              <a:t>5</a:t>
            </a:r>
          </a:p>
        </p:txBody>
      </p:sp>
      <p:sp>
        <p:nvSpPr>
          <p:cNvPr id="16" name="Rectangle 2">
            <a:extLst>
              <a:ext uri="{FF2B5EF4-FFF2-40B4-BE49-F238E27FC236}">
                <a16:creationId xmlns:a16="http://schemas.microsoft.com/office/drawing/2014/main" id="{3D925386-436E-43E3-97A8-7F00963DE737}"/>
              </a:ext>
            </a:extLst>
          </p:cNvPr>
          <p:cNvSpPr>
            <a:spLocks noChangeArrowheads="1"/>
          </p:cNvSpPr>
          <p:nvPr/>
        </p:nvSpPr>
        <p:spPr bwMode="auto">
          <a:xfrm>
            <a:off x="1342232" y="3881195"/>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2000" b="1" u="sng" dirty="0">
                <a:solidFill>
                  <a:srgbClr val="006600"/>
                </a:solidFill>
                <a:latin typeface="Times New Roman" panose="02020603050405020304" pitchFamily="18" charset="0"/>
              </a:rPr>
              <a:t>Do you see a pattern?</a:t>
            </a:r>
            <a:endParaRPr lang="en-US" sz="2000" dirty="0">
              <a:latin typeface="Times New Roman" panose="02020603050405020304" pitchFamily="18" charset="0"/>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08288" y="3467100"/>
            <a:ext cx="28289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40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34823" grpId="0"/>
      <p:bldP spid="10" grpId="0"/>
      <p:bldP spid="11" grpId="0"/>
      <p:bldP spid="12" grpId="0"/>
      <p:bldP spid="13" grpId="0"/>
      <p:bldP spid="14" grpId="0"/>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385888"/>
            <a:ext cx="4557713" cy="5257800"/>
          </a:xfrm>
        </p:spPr>
        <p:txBody>
          <a:bodyPr/>
          <a:lstStyle/>
          <a:p>
            <a:pPr marL="0" indent="0">
              <a:lnSpc>
                <a:spcPct val="90000"/>
              </a:lnSpc>
              <a:buFontTx/>
              <a:buNone/>
            </a:pPr>
            <a:r>
              <a:rPr lang="en-US" sz="2000" dirty="0"/>
              <a:t>If there are N atoms in the chain there will be N energy levels and N electronic states (molecular orbits). The </a:t>
            </a:r>
            <a:r>
              <a:rPr lang="en-US" sz="2000" dirty="0" err="1"/>
              <a:t>wavefunction</a:t>
            </a:r>
            <a:r>
              <a:rPr lang="en-US" sz="2000" dirty="0"/>
              <a:t> for each electronic state is:</a:t>
            </a:r>
          </a:p>
          <a:p>
            <a:pPr marL="0" indent="0">
              <a:lnSpc>
                <a:spcPct val="90000"/>
              </a:lnSpc>
              <a:buFontTx/>
              <a:buNone/>
            </a:pPr>
            <a:endParaRPr lang="en-US" sz="1200" dirty="0"/>
          </a:p>
          <a:p>
            <a:pPr marL="0" indent="0" algn="ctr">
              <a:lnSpc>
                <a:spcPct val="90000"/>
              </a:lnSpc>
              <a:spcBef>
                <a:spcPts val="10"/>
              </a:spcBef>
              <a:spcAft>
                <a:spcPts val="15"/>
              </a:spcAft>
              <a:buFontTx/>
              <a:buNone/>
            </a:pPr>
            <a:r>
              <a:rPr lang="en-US" sz="3200" dirty="0" err="1">
                <a:latin typeface="Symbol" panose="05050102010706020507" pitchFamily="18" charset="2"/>
              </a:rPr>
              <a:t>Y</a:t>
            </a:r>
            <a:r>
              <a:rPr lang="en-US" sz="3200" baseline="-25000" dirty="0" err="1">
                <a:latin typeface="Arial" panose="020B0604020202020204" pitchFamily="34" charset="0"/>
              </a:rPr>
              <a:t>k</a:t>
            </a:r>
            <a:r>
              <a:rPr lang="en-US" sz="3200" dirty="0">
                <a:latin typeface="Arial" panose="020B0604020202020204" pitchFamily="34" charset="0"/>
              </a:rPr>
              <a:t> = </a:t>
            </a:r>
            <a:r>
              <a:rPr lang="en-US" sz="3200" dirty="0">
                <a:latin typeface="Symbol" panose="05050102010706020507" pitchFamily="18" charset="2"/>
              </a:rPr>
              <a:t>S</a:t>
            </a:r>
            <a:r>
              <a:rPr lang="en-US" sz="3200" dirty="0">
                <a:latin typeface="Arial" panose="020B0604020202020204" pitchFamily="34" charset="0"/>
              </a:rPr>
              <a:t> </a:t>
            </a:r>
            <a:r>
              <a:rPr lang="en-US" sz="3200" dirty="0" err="1">
                <a:latin typeface="Arial" panose="020B0604020202020204" pitchFamily="34" charset="0"/>
              </a:rPr>
              <a:t>e</a:t>
            </a:r>
            <a:r>
              <a:rPr lang="en-US" sz="3200" baseline="30000" dirty="0" err="1">
                <a:latin typeface="Arial" panose="020B0604020202020204" pitchFamily="34" charset="0"/>
              </a:rPr>
              <a:t>ikna</a:t>
            </a:r>
            <a:r>
              <a:rPr lang="en-US" sz="3200" dirty="0" err="1">
                <a:latin typeface="Symbol" panose="05050102010706020507" pitchFamily="18" charset="2"/>
              </a:rPr>
              <a:t>c</a:t>
            </a:r>
            <a:r>
              <a:rPr lang="en-US" sz="3200" baseline="-25000" dirty="0" err="1">
                <a:latin typeface="Arial" panose="020B0604020202020204" pitchFamily="34" charset="0"/>
              </a:rPr>
              <a:t>n</a:t>
            </a:r>
            <a:r>
              <a:rPr lang="en-US" sz="3200" dirty="0"/>
              <a:t>=</a:t>
            </a:r>
          </a:p>
          <a:p>
            <a:pPr marL="0" indent="0">
              <a:lnSpc>
                <a:spcPct val="90000"/>
              </a:lnSpc>
              <a:buFontTx/>
              <a:buNone/>
            </a:pPr>
            <a:endParaRPr lang="en-US" sz="1200" dirty="0"/>
          </a:p>
          <a:p>
            <a:pPr marL="0" indent="0">
              <a:spcBef>
                <a:spcPct val="30000"/>
              </a:spcBef>
            </a:pPr>
            <a:r>
              <a:rPr lang="en-US" sz="2000" b="1" dirty="0"/>
              <a:t>a</a:t>
            </a:r>
            <a:r>
              <a:rPr lang="en-US" sz="2000" dirty="0"/>
              <a:t> is the lattice constant, </a:t>
            </a:r>
          </a:p>
          <a:p>
            <a:pPr marL="0" indent="0">
              <a:spcBef>
                <a:spcPct val="30000"/>
              </a:spcBef>
            </a:pPr>
            <a:r>
              <a:rPr lang="en-US" sz="2000" b="1" dirty="0"/>
              <a:t>n</a:t>
            </a:r>
            <a:r>
              <a:rPr lang="en-US" sz="2000" dirty="0"/>
              <a:t> identifies the individual atoms within the chain, </a:t>
            </a:r>
          </a:p>
          <a:p>
            <a:pPr marL="0" indent="0">
              <a:spcBef>
                <a:spcPct val="30000"/>
              </a:spcBef>
            </a:pPr>
            <a:r>
              <a:rPr lang="en-US" sz="2000" dirty="0"/>
              <a:t> </a:t>
            </a:r>
            <a:r>
              <a:rPr lang="en-US" sz="2000" b="1" dirty="0" err="1">
                <a:latin typeface="Symbol" panose="05050102010706020507" pitchFamily="18" charset="2"/>
              </a:rPr>
              <a:t>c</a:t>
            </a:r>
            <a:r>
              <a:rPr lang="en-US" sz="2000" b="1" baseline="-25000" dirty="0" err="1">
                <a:latin typeface="Arial" panose="020B0604020202020204" pitchFamily="34" charset="0"/>
              </a:rPr>
              <a:t>n</a:t>
            </a:r>
            <a:r>
              <a:rPr lang="en-US" sz="2000" baseline="-25000" dirty="0">
                <a:latin typeface="Arial" panose="020B0604020202020204" pitchFamily="34" charset="0"/>
              </a:rPr>
              <a:t> </a:t>
            </a:r>
            <a:r>
              <a:rPr lang="en-US" sz="2000" dirty="0"/>
              <a:t>represents the atomic orbitals of each individual atom</a:t>
            </a:r>
          </a:p>
        </p:txBody>
      </p:sp>
      <p:grpSp>
        <p:nvGrpSpPr>
          <p:cNvPr id="37892" name="Group 71"/>
          <p:cNvGrpSpPr>
            <a:grpSpLocks/>
          </p:cNvGrpSpPr>
          <p:nvPr/>
        </p:nvGrpSpPr>
        <p:grpSpPr bwMode="auto">
          <a:xfrm>
            <a:off x="4627563" y="1309688"/>
            <a:ext cx="4516437" cy="4905375"/>
            <a:chOff x="2832" y="768"/>
            <a:chExt cx="2845" cy="3090"/>
          </a:xfrm>
        </p:grpSpPr>
        <p:sp>
          <p:nvSpPr>
            <p:cNvPr id="37894" name="Rectangle 40"/>
            <p:cNvSpPr>
              <a:spLocks noChangeArrowheads="1"/>
            </p:cNvSpPr>
            <p:nvPr/>
          </p:nvSpPr>
          <p:spPr bwMode="auto">
            <a:xfrm>
              <a:off x="5184" y="3438"/>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7895" name="Group 64"/>
            <p:cNvGrpSpPr>
              <a:grpSpLocks/>
            </p:cNvGrpSpPr>
            <p:nvPr/>
          </p:nvGrpSpPr>
          <p:grpSpPr bwMode="auto">
            <a:xfrm>
              <a:off x="2832" y="768"/>
              <a:ext cx="2256" cy="2928"/>
              <a:chOff x="2928" y="768"/>
              <a:chExt cx="2256" cy="2928"/>
            </a:xfrm>
          </p:grpSpPr>
          <p:grpSp>
            <p:nvGrpSpPr>
              <p:cNvPr id="37902" name="Group 4"/>
              <p:cNvGrpSpPr>
                <a:grpSpLocks/>
              </p:cNvGrpSpPr>
              <p:nvPr/>
            </p:nvGrpSpPr>
            <p:grpSpPr bwMode="auto">
              <a:xfrm>
                <a:off x="2928" y="3408"/>
                <a:ext cx="2208" cy="288"/>
                <a:chOff x="2592" y="3743"/>
                <a:chExt cx="2208" cy="288"/>
              </a:xfrm>
            </p:grpSpPr>
            <p:sp>
              <p:nvSpPr>
                <p:cNvPr id="37948" name="Line 5"/>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9" name="Oval 6"/>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0" name="Line 7"/>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Oval 8"/>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2" name="Line 9"/>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Oval 10"/>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4" name="Line 11"/>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Oval 12"/>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6" name="Oval 13"/>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3" name="Group 14"/>
              <p:cNvGrpSpPr>
                <a:grpSpLocks/>
              </p:cNvGrpSpPr>
              <p:nvPr/>
            </p:nvGrpSpPr>
            <p:grpSpPr bwMode="auto">
              <a:xfrm>
                <a:off x="2928" y="2832"/>
                <a:ext cx="2208" cy="288"/>
                <a:chOff x="3072" y="3168"/>
                <a:chExt cx="2208" cy="288"/>
              </a:xfrm>
            </p:grpSpPr>
            <p:sp>
              <p:nvSpPr>
                <p:cNvPr id="37939" name="Line 15"/>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Oval 16"/>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1" name="Line 17"/>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Oval 18"/>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3" name="Line 19"/>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Oval 20"/>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5" name="Line 21"/>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6" name="Oval 22"/>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7" name="Oval 23"/>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4" name="Group 24"/>
              <p:cNvGrpSpPr>
                <a:grpSpLocks/>
              </p:cNvGrpSpPr>
              <p:nvPr/>
            </p:nvGrpSpPr>
            <p:grpSpPr bwMode="auto">
              <a:xfrm>
                <a:off x="2928" y="1104"/>
                <a:ext cx="2208" cy="288"/>
                <a:chOff x="3072" y="864"/>
                <a:chExt cx="2208" cy="288"/>
              </a:xfrm>
            </p:grpSpPr>
            <p:sp>
              <p:nvSpPr>
                <p:cNvPr id="37930" name="Line 25"/>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Oval 26"/>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2" name="Line 27"/>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Oval 28"/>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4" name="Line 29"/>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Oval 30"/>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6" name="Line 31"/>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Oval 32"/>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8" name="Oval 33"/>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7905" name="Text Box 34"/>
              <p:cNvSpPr txBox="1">
                <a:spLocks noChangeArrowheads="1"/>
              </p:cNvSpPr>
              <p:nvPr/>
            </p:nvSpPr>
            <p:spPr bwMode="auto">
              <a:xfrm>
                <a:off x="292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7906" name="Text Box 35"/>
              <p:cNvSpPr txBox="1">
                <a:spLocks noChangeArrowheads="1"/>
              </p:cNvSpPr>
              <p:nvPr/>
            </p:nvSpPr>
            <p:spPr bwMode="auto">
              <a:xfrm>
                <a:off x="340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7907" name="Text Box 36"/>
              <p:cNvSpPr txBox="1">
                <a:spLocks noChangeArrowheads="1"/>
              </p:cNvSpPr>
              <p:nvPr/>
            </p:nvSpPr>
            <p:spPr bwMode="auto">
              <a:xfrm>
                <a:off x="388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7908" name="Text Box 37"/>
              <p:cNvSpPr txBox="1">
                <a:spLocks noChangeArrowheads="1"/>
              </p:cNvSpPr>
              <p:nvPr/>
            </p:nvSpPr>
            <p:spPr bwMode="auto">
              <a:xfrm>
                <a:off x="436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7909" name="Text Box 38"/>
              <p:cNvSpPr txBox="1">
                <a:spLocks noChangeArrowheads="1"/>
              </p:cNvSpPr>
              <p:nvPr/>
            </p:nvSpPr>
            <p:spPr bwMode="auto">
              <a:xfrm>
                <a:off x="484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7910" name="Group 41"/>
              <p:cNvGrpSpPr>
                <a:grpSpLocks/>
              </p:cNvGrpSpPr>
              <p:nvPr/>
            </p:nvGrpSpPr>
            <p:grpSpPr bwMode="auto">
              <a:xfrm>
                <a:off x="2928" y="2256"/>
                <a:ext cx="2208" cy="288"/>
                <a:chOff x="3072" y="2592"/>
                <a:chExt cx="2208" cy="288"/>
              </a:xfrm>
            </p:grpSpPr>
            <p:sp>
              <p:nvSpPr>
                <p:cNvPr id="37921"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3"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6"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8"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9"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11" name="Group 51"/>
              <p:cNvGrpSpPr>
                <a:grpSpLocks/>
              </p:cNvGrpSpPr>
              <p:nvPr/>
            </p:nvGrpSpPr>
            <p:grpSpPr bwMode="auto">
              <a:xfrm>
                <a:off x="2928" y="1680"/>
                <a:ext cx="2208" cy="288"/>
                <a:chOff x="3072" y="1440"/>
                <a:chExt cx="2208" cy="288"/>
              </a:xfrm>
            </p:grpSpPr>
            <p:sp>
              <p:nvSpPr>
                <p:cNvPr id="37912"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4"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6"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9"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0"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7896" name="Rectangle 62"/>
            <p:cNvSpPr>
              <a:spLocks noChangeArrowheads="1"/>
            </p:cNvSpPr>
            <p:nvPr/>
          </p:nvSpPr>
          <p:spPr bwMode="auto">
            <a:xfrm>
              <a:off x="5141" y="1134"/>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7897" name="Rectangle 63"/>
            <p:cNvSpPr>
              <a:spLocks noChangeArrowheads="1"/>
            </p:cNvSpPr>
            <p:nvPr/>
          </p:nvSpPr>
          <p:spPr bwMode="auto">
            <a:xfrm>
              <a:off x="5024" y="2286"/>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7898" name="Group 70"/>
            <p:cNvGrpSpPr>
              <a:grpSpLocks/>
            </p:cNvGrpSpPr>
            <p:nvPr/>
          </p:nvGrpSpPr>
          <p:grpSpPr bwMode="auto">
            <a:xfrm>
              <a:off x="3456" y="3570"/>
              <a:ext cx="480" cy="288"/>
              <a:chOff x="3456" y="3570"/>
              <a:chExt cx="480" cy="288"/>
            </a:xfrm>
          </p:grpSpPr>
          <p:sp>
            <p:nvSpPr>
              <p:cNvPr id="37899" name="Line 65"/>
              <p:cNvSpPr>
                <a:spLocks noChangeShapeType="1"/>
              </p:cNvSpPr>
              <p:nvPr/>
            </p:nvSpPr>
            <p:spPr bwMode="auto">
              <a:xfrm>
                <a:off x="345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66"/>
              <p:cNvSpPr>
                <a:spLocks noChangeShapeType="1"/>
              </p:cNvSpPr>
              <p:nvPr/>
            </p:nvSpPr>
            <p:spPr bwMode="auto">
              <a:xfrm>
                <a:off x="393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Rectangle 67"/>
              <p:cNvSpPr>
                <a:spLocks noChangeArrowheads="1"/>
              </p:cNvSpPr>
              <p:nvPr/>
            </p:nvSpPr>
            <p:spPr bwMode="auto">
              <a:xfrm>
                <a:off x="3600" y="357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grpSp>
      </p:grpSp>
      <p:sp>
        <p:nvSpPr>
          <p:cNvPr id="2" name="TextBox 1">
            <a:extLst>
              <a:ext uri="{FF2B5EF4-FFF2-40B4-BE49-F238E27FC236}">
                <a16:creationId xmlns:a16="http://schemas.microsoft.com/office/drawing/2014/main" id="{4E9FB75B-C90E-4A9B-B2DD-038AD0BDCCEE}"/>
              </a:ext>
            </a:extLst>
          </p:cNvPr>
          <p:cNvSpPr txBox="1"/>
          <p:nvPr/>
        </p:nvSpPr>
        <p:spPr>
          <a:xfrm>
            <a:off x="4050323" y="2919046"/>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46A3C1B-55E8-4BD3-A933-599D86CE7CB2}"/>
              </a:ext>
            </a:extLst>
          </p:cNvPr>
          <p:cNvSpPr txBox="1"/>
          <p:nvPr/>
        </p:nvSpPr>
        <p:spPr>
          <a:xfrm>
            <a:off x="2001837" y="2757488"/>
            <a:ext cx="108012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151071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841375"/>
            <a:ext cx="8382000" cy="533400"/>
          </a:xfrm>
        </p:spPr>
        <p:txBody>
          <a:bodyPr/>
          <a:lstStyle/>
          <a:p>
            <a:r>
              <a:rPr lang="en-US" sz="2400">
                <a:solidFill>
                  <a:schemeClr val="tx1"/>
                </a:solidFill>
              </a:rPr>
              <a:t>Boundary Conditions and Bloch’s Theorem</a:t>
            </a:r>
          </a:p>
        </p:txBody>
      </p:sp>
      <p:sp>
        <p:nvSpPr>
          <p:cNvPr id="203784" name="Text Box 8"/>
          <p:cNvSpPr txBox="1">
            <a:spLocks noChangeArrowheads="1"/>
          </p:cNvSpPr>
          <p:nvPr/>
        </p:nvSpPr>
        <p:spPr bwMode="auto">
          <a:xfrm>
            <a:off x="304800" y="29749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u="sng"/>
              <a:t>x = 0</a:t>
            </a:r>
          </a:p>
        </p:txBody>
      </p:sp>
      <p:grpSp>
        <p:nvGrpSpPr>
          <p:cNvPr id="22532" name="Group 72"/>
          <p:cNvGrpSpPr>
            <a:grpSpLocks/>
          </p:cNvGrpSpPr>
          <p:nvPr/>
        </p:nvGrpSpPr>
        <p:grpSpPr bwMode="auto">
          <a:xfrm>
            <a:off x="304800" y="184150"/>
            <a:ext cx="8731250" cy="2744788"/>
            <a:chOff x="192" y="-414"/>
            <a:chExt cx="5500" cy="1729"/>
          </a:xfrm>
        </p:grpSpPr>
        <p:sp>
          <p:nvSpPr>
            <p:cNvPr id="22553" name="Text Box 3"/>
            <p:cNvSpPr txBox="1">
              <a:spLocks noChangeArrowheads="1"/>
            </p:cNvSpPr>
            <p:nvPr/>
          </p:nvSpPr>
          <p:spPr bwMode="auto">
            <a:xfrm>
              <a:off x="192" y="384"/>
              <a:ext cx="3360"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The solutions of the SE require that the wavefunction and its derivative be continuous across the potential boundaries.  Thus, at the two boundaries (which are infinitely repeated):</a:t>
              </a:r>
            </a:p>
          </p:txBody>
        </p:sp>
        <p:graphicFrame>
          <p:nvGraphicFramePr>
            <p:cNvPr id="22554" name="Object 8"/>
            <p:cNvGraphicFramePr>
              <a:graphicFrameLocks noChangeAspect="1"/>
            </p:cNvGraphicFramePr>
            <p:nvPr/>
          </p:nvGraphicFramePr>
          <p:xfrm>
            <a:off x="3339" y="-414"/>
            <a:ext cx="2353" cy="390"/>
          </p:xfrm>
          <a:graphic>
            <a:graphicData uri="http://schemas.openxmlformats.org/presentationml/2006/ole">
              <mc:AlternateContent xmlns:mc="http://schemas.openxmlformats.org/markup-compatibility/2006">
                <mc:Choice xmlns:v="urn:schemas-microsoft-com:vml" Requires="v">
                  <p:oleObj name="Equation" r:id="rId3" imgW="1384300" imgH="228600" progId="Equation.3">
                    <p:embed/>
                  </p:oleObj>
                </mc:Choice>
                <mc:Fallback>
                  <p:oleObj name="Equation" r:id="rId3" imgW="1384300" imgH="228600" progId="Equation.3">
                    <p:embed/>
                    <p:pic>
                      <p:nvPicPr>
                        <p:cNvPr id="2255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 y="-414"/>
                          <a:ext cx="2353" cy="3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55" name="Object 9"/>
            <p:cNvGraphicFramePr>
              <a:graphicFrameLocks noChangeAspect="1"/>
            </p:cNvGraphicFramePr>
            <p:nvPr/>
          </p:nvGraphicFramePr>
          <p:xfrm>
            <a:off x="3367" y="421"/>
            <a:ext cx="2314" cy="387"/>
          </p:xfrm>
          <a:graphic>
            <a:graphicData uri="http://schemas.openxmlformats.org/presentationml/2006/ole">
              <mc:AlternateContent xmlns:mc="http://schemas.openxmlformats.org/markup-compatibility/2006">
                <mc:Choice xmlns:v="urn:schemas-microsoft-com:vml" Requires="v">
                  <p:oleObj name="Equation" r:id="rId5" imgW="1447560" imgH="241200" progId="Equation.3">
                    <p:embed/>
                  </p:oleObj>
                </mc:Choice>
                <mc:Fallback>
                  <p:oleObj name="Equation" r:id="rId5" imgW="1447560" imgH="241200" progId="Equation.3">
                    <p:embed/>
                    <p:pic>
                      <p:nvPicPr>
                        <p:cNvPr id="2255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 y="421"/>
                          <a:ext cx="2314" cy="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3832" name="Text Box 56"/>
          <p:cNvSpPr txBox="1">
            <a:spLocks noChangeArrowheads="1"/>
          </p:cNvSpPr>
          <p:nvPr/>
        </p:nvSpPr>
        <p:spPr bwMode="auto">
          <a:xfrm>
            <a:off x="1427163" y="4297827"/>
            <a:ext cx="3298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Now using Bloch’s theorem for R= -(</a:t>
            </a:r>
            <a:r>
              <a:rPr lang="en-US" sz="1800" dirty="0" err="1"/>
              <a:t>a+b</a:t>
            </a:r>
            <a:r>
              <a:rPr lang="en-US" sz="1800" dirty="0"/>
              <a:t>):</a:t>
            </a:r>
          </a:p>
        </p:txBody>
      </p:sp>
      <p:sp>
        <p:nvSpPr>
          <p:cNvPr id="203833" name="Text Box 57"/>
          <p:cNvSpPr txBox="1">
            <a:spLocks noChangeArrowheads="1"/>
          </p:cNvSpPr>
          <p:nvPr/>
        </p:nvSpPr>
        <p:spPr bwMode="auto">
          <a:xfrm>
            <a:off x="304800" y="3660775"/>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u="sng"/>
              <a:t>x = a</a:t>
            </a:r>
          </a:p>
        </p:txBody>
      </p:sp>
      <p:graphicFrame>
        <p:nvGraphicFramePr>
          <p:cNvPr id="236544" name="Object 2"/>
          <p:cNvGraphicFramePr>
            <a:graphicFrameLocks noChangeAspect="1"/>
          </p:cNvGraphicFramePr>
          <p:nvPr/>
        </p:nvGraphicFramePr>
        <p:xfrm>
          <a:off x="1350963" y="3644900"/>
          <a:ext cx="2822575" cy="447675"/>
        </p:xfrm>
        <a:graphic>
          <a:graphicData uri="http://schemas.openxmlformats.org/presentationml/2006/ole">
            <mc:AlternateContent xmlns:mc="http://schemas.openxmlformats.org/markup-compatibility/2006">
              <mc:Choice xmlns:v="urn:schemas-microsoft-com:vml" Requires="v">
                <p:oleObj name="Equation" r:id="rId7" imgW="1447800" imgH="228600" progId="Equation.3">
                  <p:embed/>
                </p:oleObj>
              </mc:Choice>
              <mc:Fallback>
                <p:oleObj name="Equation" r:id="rId7" imgW="1447800" imgH="228600" progId="Equation.3">
                  <p:embed/>
                  <p:pic>
                    <p:nvPicPr>
                      <p:cNvPr id="236544"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0963" y="3644900"/>
                        <a:ext cx="2822575" cy="447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73"/>
          <p:cNvGrpSpPr>
            <a:grpSpLocks/>
          </p:cNvGrpSpPr>
          <p:nvPr/>
        </p:nvGrpSpPr>
        <p:grpSpPr bwMode="auto">
          <a:xfrm>
            <a:off x="1600200" y="2960688"/>
            <a:ext cx="2586038" cy="449262"/>
            <a:chOff x="648" y="1305"/>
            <a:chExt cx="1629" cy="283"/>
          </a:xfrm>
        </p:grpSpPr>
        <p:graphicFrame>
          <p:nvGraphicFramePr>
            <p:cNvPr id="22551" name="Object 7"/>
            <p:cNvGraphicFramePr>
              <a:graphicFrameLocks noChangeAspect="1"/>
            </p:cNvGraphicFramePr>
            <p:nvPr/>
          </p:nvGraphicFramePr>
          <p:xfrm>
            <a:off x="648" y="1325"/>
            <a:ext cx="1200" cy="263"/>
          </p:xfrm>
          <a:graphic>
            <a:graphicData uri="http://schemas.openxmlformats.org/presentationml/2006/ole">
              <mc:AlternateContent xmlns:mc="http://schemas.openxmlformats.org/markup-compatibility/2006">
                <mc:Choice xmlns:v="urn:schemas-microsoft-com:vml" Requires="v">
                  <p:oleObj name="Equation" r:id="rId9" imgW="926698" imgH="203112" progId="Equation.3">
                    <p:embed/>
                  </p:oleObj>
                </mc:Choice>
                <mc:Fallback>
                  <p:oleObj name="Equation" r:id="rId9" imgW="926698" imgH="203112" progId="Equation.3">
                    <p:embed/>
                    <p:pic>
                      <p:nvPicPr>
                        <p:cNvPr id="2255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 y="1325"/>
                          <a:ext cx="1200" cy="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52" name="Text Box 61"/>
            <p:cNvSpPr txBox="1">
              <a:spLocks noChangeArrowheads="1"/>
            </p:cNvSpPr>
            <p:nvPr/>
          </p:nvSpPr>
          <p:spPr bwMode="auto">
            <a:xfrm>
              <a:off x="1910" y="1305"/>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(1)</a:t>
              </a:r>
            </a:p>
          </p:txBody>
        </p:sp>
      </p:grpSp>
      <p:grpSp>
        <p:nvGrpSpPr>
          <p:cNvPr id="4" name="Group 74"/>
          <p:cNvGrpSpPr>
            <a:grpSpLocks/>
          </p:cNvGrpSpPr>
          <p:nvPr/>
        </p:nvGrpSpPr>
        <p:grpSpPr bwMode="auto">
          <a:xfrm>
            <a:off x="4652963" y="2900363"/>
            <a:ext cx="4240212" cy="528637"/>
            <a:chOff x="1776" y="1290"/>
            <a:chExt cx="2671" cy="333"/>
          </a:xfrm>
        </p:grpSpPr>
        <p:graphicFrame>
          <p:nvGraphicFramePr>
            <p:cNvPr id="22549" name="Object 6"/>
            <p:cNvGraphicFramePr>
              <a:graphicFrameLocks noChangeAspect="1"/>
            </p:cNvGraphicFramePr>
            <p:nvPr/>
          </p:nvGraphicFramePr>
          <p:xfrm>
            <a:off x="1776" y="1290"/>
            <a:ext cx="2269" cy="333"/>
          </p:xfrm>
          <a:graphic>
            <a:graphicData uri="http://schemas.openxmlformats.org/presentationml/2006/ole">
              <mc:AlternateContent xmlns:mc="http://schemas.openxmlformats.org/markup-compatibility/2006">
                <mc:Choice xmlns:v="urn:schemas-microsoft-com:vml" Requires="v">
                  <p:oleObj name="Equation" r:id="rId11" imgW="1384300" imgH="203200" progId="Equation.3">
                    <p:embed/>
                  </p:oleObj>
                </mc:Choice>
                <mc:Fallback>
                  <p:oleObj name="Equation" r:id="rId11" imgW="1384300" imgH="203200" progId="Equation.3">
                    <p:embed/>
                    <p:pic>
                      <p:nvPicPr>
                        <p:cNvPr id="22549"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6" y="1290"/>
                          <a:ext cx="2269" cy="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50" name="Text Box 62"/>
            <p:cNvSpPr txBox="1">
              <a:spLocks noChangeArrowheads="1"/>
            </p:cNvSpPr>
            <p:nvPr/>
          </p:nvSpPr>
          <p:spPr bwMode="auto">
            <a:xfrm>
              <a:off x="4080" y="1296"/>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(2)</a:t>
              </a:r>
            </a:p>
          </p:txBody>
        </p:sp>
      </p:grpSp>
      <p:graphicFrame>
        <p:nvGraphicFramePr>
          <p:cNvPr id="236545" name="Object 3"/>
          <p:cNvGraphicFramePr>
            <a:graphicFrameLocks noChangeAspect="1"/>
          </p:cNvGraphicFramePr>
          <p:nvPr/>
        </p:nvGraphicFramePr>
        <p:xfrm>
          <a:off x="4767263" y="4449763"/>
          <a:ext cx="2376487" cy="376237"/>
        </p:xfrm>
        <a:graphic>
          <a:graphicData uri="http://schemas.openxmlformats.org/presentationml/2006/ole">
            <mc:AlternateContent xmlns:mc="http://schemas.openxmlformats.org/markup-compatibility/2006">
              <mc:Choice xmlns:v="urn:schemas-microsoft-com:vml" Requires="v">
                <p:oleObj name="Equation" r:id="rId13" imgW="1447560" imgH="228600" progId="Equation.3">
                  <p:embed/>
                </p:oleObj>
              </mc:Choice>
              <mc:Fallback>
                <p:oleObj name="Equation" r:id="rId13" imgW="1447560" imgH="228600" progId="Equation.3">
                  <p:embed/>
                  <p:pic>
                    <p:nvPicPr>
                      <p:cNvPr id="236545" name="Object 3"/>
                      <p:cNvPicPr>
                        <a:picLocks noChangeAspect="1" noChangeArrowheads="1"/>
                      </p:cNvPicPr>
                      <p:nvPr/>
                    </p:nvPicPr>
                    <p:blipFill>
                      <a:blip r:embed="rId14"/>
                      <a:srcRect/>
                      <a:stretch>
                        <a:fillRect/>
                      </a:stretch>
                    </p:blipFill>
                    <p:spPr bwMode="auto">
                      <a:xfrm>
                        <a:off x="4767263" y="4449763"/>
                        <a:ext cx="2376487" cy="37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3840" name="Text Box 64"/>
          <p:cNvSpPr txBox="1">
            <a:spLocks noChangeArrowheads="1"/>
          </p:cNvSpPr>
          <p:nvPr/>
        </p:nvSpPr>
        <p:spPr bwMode="auto">
          <a:xfrm>
            <a:off x="7308304" y="4517129"/>
            <a:ext cx="2209800" cy="646112"/>
          </a:xfrm>
          <a:prstGeom prst="rect">
            <a:avLst/>
          </a:prstGeom>
          <a:solidFill>
            <a:srgbClr val="FFC000"/>
          </a:solidFill>
          <a:ln>
            <a:noFill/>
          </a:ln>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dirty="0"/>
              <a:t>k = Bloch </a:t>
            </a:r>
            <a:r>
              <a:rPr lang="en-US" sz="1800" b="1" dirty="0" err="1"/>
              <a:t>wavevector</a:t>
            </a:r>
            <a:endParaRPr lang="en-US" sz="1800" b="1" dirty="0"/>
          </a:p>
        </p:txBody>
      </p:sp>
      <p:sp>
        <p:nvSpPr>
          <p:cNvPr id="203841" name="Text Box 65"/>
          <p:cNvSpPr txBox="1">
            <a:spLocks noChangeArrowheads="1"/>
          </p:cNvSpPr>
          <p:nvPr/>
        </p:nvSpPr>
        <p:spPr bwMode="auto">
          <a:xfrm>
            <a:off x="304800" y="5108575"/>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Now we can write the boundary conditions at x = a:</a:t>
            </a:r>
          </a:p>
        </p:txBody>
      </p:sp>
      <p:grpSp>
        <p:nvGrpSpPr>
          <p:cNvPr id="5" name="Group 75"/>
          <p:cNvGrpSpPr>
            <a:grpSpLocks/>
          </p:cNvGrpSpPr>
          <p:nvPr/>
        </p:nvGrpSpPr>
        <p:grpSpPr bwMode="auto">
          <a:xfrm>
            <a:off x="401638" y="5516563"/>
            <a:ext cx="4465637" cy="425450"/>
            <a:chOff x="253" y="2945"/>
            <a:chExt cx="2813" cy="268"/>
          </a:xfrm>
        </p:grpSpPr>
        <p:graphicFrame>
          <p:nvGraphicFramePr>
            <p:cNvPr id="22547" name="Object 5"/>
            <p:cNvGraphicFramePr>
              <a:graphicFrameLocks noChangeAspect="1"/>
            </p:cNvGraphicFramePr>
            <p:nvPr/>
          </p:nvGraphicFramePr>
          <p:xfrm>
            <a:off x="253" y="2976"/>
            <a:ext cx="2376" cy="237"/>
          </p:xfrm>
          <a:graphic>
            <a:graphicData uri="http://schemas.openxmlformats.org/presentationml/2006/ole">
              <mc:AlternateContent xmlns:mc="http://schemas.openxmlformats.org/markup-compatibility/2006">
                <mc:Choice xmlns:v="urn:schemas-microsoft-com:vml" Requires="v">
                  <p:oleObj name="Equation" r:id="rId15" imgW="2298600" imgH="228600" progId="Equation.3">
                    <p:embed/>
                  </p:oleObj>
                </mc:Choice>
                <mc:Fallback>
                  <p:oleObj name="Equation" r:id="rId15" imgW="2298600" imgH="228600" progId="Equation.3">
                    <p:embed/>
                    <p:pic>
                      <p:nvPicPr>
                        <p:cNvPr id="22547" name="Object 5"/>
                        <p:cNvPicPr>
                          <a:picLocks noChangeAspect="1" noChangeArrowheads="1"/>
                        </p:cNvPicPr>
                        <p:nvPr/>
                      </p:nvPicPr>
                      <p:blipFill>
                        <a:blip r:embed="rId16"/>
                        <a:srcRect/>
                        <a:stretch>
                          <a:fillRect/>
                        </a:stretch>
                      </p:blipFill>
                      <p:spPr bwMode="auto">
                        <a:xfrm>
                          <a:off x="253" y="2976"/>
                          <a:ext cx="2376" cy="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8" name="Text Box 69"/>
            <p:cNvSpPr txBox="1">
              <a:spLocks noChangeArrowheads="1"/>
            </p:cNvSpPr>
            <p:nvPr/>
          </p:nvSpPr>
          <p:spPr bwMode="auto">
            <a:xfrm>
              <a:off x="2699" y="2945"/>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(3)</a:t>
              </a:r>
            </a:p>
          </p:txBody>
        </p:sp>
      </p:grpSp>
      <p:grpSp>
        <p:nvGrpSpPr>
          <p:cNvPr id="6" name="Group 76"/>
          <p:cNvGrpSpPr>
            <a:grpSpLocks/>
          </p:cNvGrpSpPr>
          <p:nvPr/>
        </p:nvGrpSpPr>
        <p:grpSpPr bwMode="auto">
          <a:xfrm>
            <a:off x="442913" y="6350000"/>
            <a:ext cx="7735888" cy="400050"/>
            <a:chOff x="-574" y="3350"/>
            <a:chExt cx="4873" cy="252"/>
          </a:xfrm>
        </p:grpSpPr>
        <p:graphicFrame>
          <p:nvGraphicFramePr>
            <p:cNvPr id="22545" name="Object 4"/>
            <p:cNvGraphicFramePr>
              <a:graphicFrameLocks noChangeAspect="1"/>
            </p:cNvGraphicFramePr>
            <p:nvPr/>
          </p:nvGraphicFramePr>
          <p:xfrm>
            <a:off x="-574" y="3360"/>
            <a:ext cx="4398" cy="237"/>
          </p:xfrm>
          <a:graphic>
            <a:graphicData uri="http://schemas.openxmlformats.org/presentationml/2006/ole">
              <mc:AlternateContent xmlns:mc="http://schemas.openxmlformats.org/markup-compatibility/2006">
                <mc:Choice xmlns:v="urn:schemas-microsoft-com:vml" Requires="v">
                  <p:oleObj name="Equation" r:id="rId17" imgW="4254480" imgH="228600" progId="Equation.3">
                    <p:embed/>
                  </p:oleObj>
                </mc:Choice>
                <mc:Fallback>
                  <p:oleObj name="Equation" r:id="rId17" imgW="4254480" imgH="228600" progId="Equation.3">
                    <p:embed/>
                    <p:pic>
                      <p:nvPicPr>
                        <p:cNvPr id="22545" name="Object 4"/>
                        <p:cNvPicPr>
                          <a:picLocks noChangeAspect="1" noChangeArrowheads="1"/>
                        </p:cNvPicPr>
                        <p:nvPr/>
                      </p:nvPicPr>
                      <p:blipFill>
                        <a:blip r:embed="rId18"/>
                        <a:srcRect/>
                        <a:stretch>
                          <a:fillRect/>
                        </a:stretch>
                      </p:blipFill>
                      <p:spPr bwMode="auto">
                        <a:xfrm>
                          <a:off x="-574" y="3360"/>
                          <a:ext cx="4398" cy="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6" name="Text Box 70"/>
            <p:cNvSpPr txBox="1">
              <a:spLocks noChangeArrowheads="1"/>
            </p:cNvSpPr>
            <p:nvPr/>
          </p:nvSpPr>
          <p:spPr bwMode="auto">
            <a:xfrm>
              <a:off x="3932" y="3350"/>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(4)</a:t>
              </a:r>
            </a:p>
          </p:txBody>
        </p:sp>
      </p:grpSp>
      <p:sp>
        <p:nvSpPr>
          <p:cNvPr id="203847" name="Text Box 71"/>
          <p:cNvSpPr txBox="1">
            <a:spLocks noChangeArrowheads="1"/>
          </p:cNvSpPr>
          <p:nvPr/>
        </p:nvSpPr>
        <p:spPr bwMode="auto">
          <a:xfrm>
            <a:off x="5003800" y="5445125"/>
            <a:ext cx="414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The four simultaneous equations (1-4) can be written compactly in matrix form </a:t>
            </a:r>
            <a:r>
              <a:rPr lang="en-US" sz="1800" dirty="0">
                <a:sym typeface="Wingdings" panose="05000000000000000000" pitchFamily="2" charset="2"/>
              </a:rPr>
              <a:t> </a:t>
            </a:r>
            <a:r>
              <a:rPr lang="en-US" sz="1800" b="1" dirty="0">
                <a:solidFill>
                  <a:srgbClr val="FF0000"/>
                </a:solidFill>
                <a:sym typeface="Wingdings" panose="05000000000000000000" pitchFamily="2" charset="2"/>
              </a:rPr>
              <a:t>Let’s start it!</a:t>
            </a:r>
            <a:endParaRPr lang="en-US" sz="1800" b="1" dirty="0">
              <a:solidFill>
                <a:srgbClr val="FF0000"/>
              </a:solidFill>
            </a:endParaRPr>
          </a:p>
        </p:txBody>
      </p:sp>
      <p:graphicFrame>
        <p:nvGraphicFramePr>
          <p:cNvPr id="28" name="Object 3"/>
          <p:cNvGraphicFramePr>
            <a:graphicFrameLocks noChangeAspect="1"/>
          </p:cNvGraphicFramePr>
          <p:nvPr/>
        </p:nvGraphicFramePr>
        <p:xfrm>
          <a:off x="4695411" y="3529704"/>
          <a:ext cx="4198938" cy="712787"/>
        </p:xfrm>
        <a:graphic>
          <a:graphicData uri="http://schemas.openxmlformats.org/presentationml/2006/ole">
            <mc:AlternateContent xmlns:mc="http://schemas.openxmlformats.org/markup-compatibility/2006">
              <mc:Choice xmlns:v="urn:schemas-microsoft-com:vml" Requires="v">
                <p:oleObj name="Equation" r:id="rId19" imgW="1346040" imgH="228600" progId="Equation.3">
                  <p:embed/>
                </p:oleObj>
              </mc:Choice>
              <mc:Fallback>
                <p:oleObj name="Equation" r:id="rId19" imgW="1346040" imgH="228600" progId="Equation.3">
                  <p:embed/>
                  <p:pic>
                    <p:nvPicPr>
                      <p:cNvPr id="28" name="Object 3"/>
                      <p:cNvPicPr>
                        <a:picLocks noChangeAspect="1" noChangeArrowheads="1"/>
                      </p:cNvPicPr>
                      <p:nvPr/>
                    </p:nvPicPr>
                    <p:blipFill>
                      <a:blip r:embed="rId20"/>
                      <a:srcRect/>
                      <a:stretch>
                        <a:fillRect/>
                      </a:stretch>
                    </p:blipFill>
                    <p:spPr bwMode="auto">
                      <a:xfrm>
                        <a:off x="4695411" y="3529704"/>
                        <a:ext cx="4198938" cy="712787"/>
                      </a:xfrm>
                      <a:prstGeom prst="rect">
                        <a:avLst/>
                      </a:prstGeom>
                      <a:solidFill>
                        <a:schemeClr val="bg1"/>
                      </a:solidFill>
                      <a:ln>
                        <a:solidFill>
                          <a:srgbClr val="FF0000"/>
                        </a:solidFill>
                      </a:ln>
                      <a:effectLst/>
                    </p:spPr>
                  </p:pic>
                </p:oleObj>
              </mc:Fallback>
            </mc:AlternateContent>
          </a:graphicData>
        </a:graphic>
      </p:graphicFrame>
    </p:spTree>
    <p:extLst>
      <p:ext uri="{BB962C8B-B14F-4D97-AF65-F5344CB8AC3E}">
        <p14:creationId xmlns:p14="http://schemas.microsoft.com/office/powerpoint/2010/main" val="3515786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3784"/>
                                        </p:tgtEl>
                                        <p:attrNameLst>
                                          <p:attrName>style.visibility</p:attrName>
                                        </p:attrNameLst>
                                      </p:cBhvr>
                                      <p:to>
                                        <p:strVal val="visible"/>
                                      </p:to>
                                    </p:set>
                                    <p:animEffect transition="in" filter="dissolve">
                                      <p:cBhvr>
                                        <p:cTn id="7" dur="500"/>
                                        <p:tgtEl>
                                          <p:spTgt spid="20378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3833"/>
                                        </p:tgtEl>
                                        <p:attrNameLst>
                                          <p:attrName>style.visibility</p:attrName>
                                        </p:attrNameLst>
                                      </p:cBhvr>
                                      <p:to>
                                        <p:strVal val="visible"/>
                                      </p:to>
                                    </p:set>
                                    <p:animEffect transition="in" filter="dissolve">
                                      <p:cBhvr>
                                        <p:cTn id="16" dur="500"/>
                                        <p:tgtEl>
                                          <p:spTgt spid="203833"/>
                                        </p:tgtEl>
                                      </p:cBhvr>
                                    </p:animEffect>
                                  </p:childTnLst>
                                </p:cTn>
                              </p:par>
                              <p:par>
                                <p:cTn id="17" presetID="9" presetClass="entr" presetSubtype="0" fill="hold" nodeType="withEffect">
                                  <p:stCondLst>
                                    <p:cond delay="0"/>
                                  </p:stCondLst>
                                  <p:childTnLst>
                                    <p:set>
                                      <p:cBhvr>
                                        <p:cTn id="18" dur="1" fill="hold">
                                          <p:stCondLst>
                                            <p:cond delay="0"/>
                                          </p:stCondLst>
                                        </p:cTn>
                                        <p:tgtEl>
                                          <p:spTgt spid="236544"/>
                                        </p:tgtEl>
                                        <p:attrNameLst>
                                          <p:attrName>style.visibility</p:attrName>
                                        </p:attrNameLst>
                                      </p:cBhvr>
                                      <p:to>
                                        <p:strVal val="visible"/>
                                      </p:to>
                                    </p:set>
                                    <p:animEffect transition="in" filter="dissolve">
                                      <p:cBhvr>
                                        <p:cTn id="19" dur="500"/>
                                        <p:tgtEl>
                                          <p:spTgt spid="236544"/>
                                        </p:tgtEl>
                                      </p:cBhvr>
                                    </p:animEffec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par>
                                <p:cTn id="22" presetID="9" presetClass="entr" presetSubtype="0" fill="hold" grpId="0" nodeType="withEffect">
                                  <p:stCondLst>
                                    <p:cond delay="0"/>
                                  </p:stCondLst>
                                  <p:childTnLst>
                                    <p:set>
                                      <p:cBhvr>
                                        <p:cTn id="23" dur="1" fill="hold">
                                          <p:stCondLst>
                                            <p:cond delay="0"/>
                                          </p:stCondLst>
                                        </p:cTn>
                                        <p:tgtEl>
                                          <p:spTgt spid="203832"/>
                                        </p:tgtEl>
                                        <p:attrNameLst>
                                          <p:attrName>style.visibility</p:attrName>
                                        </p:attrNameLst>
                                      </p:cBhvr>
                                      <p:to>
                                        <p:strVal val="visible"/>
                                      </p:to>
                                    </p:set>
                                    <p:animEffect transition="in" filter="dissolve">
                                      <p:cBhvr>
                                        <p:cTn id="24" dur="500"/>
                                        <p:tgtEl>
                                          <p:spTgt spid="203832"/>
                                        </p:tgtEl>
                                      </p:cBhvr>
                                    </p:animEffect>
                                  </p:childTnLst>
                                </p:cTn>
                              </p:par>
                              <p:par>
                                <p:cTn id="25" presetID="9" presetClass="entr" presetSubtype="0" fill="hold" nodeType="withEffect">
                                  <p:stCondLst>
                                    <p:cond delay="0"/>
                                  </p:stCondLst>
                                  <p:childTnLst>
                                    <p:set>
                                      <p:cBhvr>
                                        <p:cTn id="26" dur="1" fill="hold">
                                          <p:stCondLst>
                                            <p:cond delay="0"/>
                                          </p:stCondLst>
                                        </p:cTn>
                                        <p:tgtEl>
                                          <p:spTgt spid="236545"/>
                                        </p:tgtEl>
                                        <p:attrNameLst>
                                          <p:attrName>style.visibility</p:attrName>
                                        </p:attrNameLst>
                                      </p:cBhvr>
                                      <p:to>
                                        <p:strVal val="visible"/>
                                      </p:to>
                                    </p:set>
                                    <p:animEffect transition="in" filter="dissolve">
                                      <p:cBhvr>
                                        <p:cTn id="27" dur="500"/>
                                        <p:tgtEl>
                                          <p:spTgt spid="23654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3840"/>
                                        </p:tgtEl>
                                        <p:attrNameLst>
                                          <p:attrName>style.visibility</p:attrName>
                                        </p:attrNameLst>
                                      </p:cBhvr>
                                      <p:to>
                                        <p:strVal val="visible"/>
                                      </p:to>
                                    </p:set>
                                    <p:animEffect transition="in" filter="dissolve">
                                      <p:cBhvr>
                                        <p:cTn id="30" dur="500"/>
                                        <p:tgtEl>
                                          <p:spTgt spid="20384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3841"/>
                                        </p:tgtEl>
                                        <p:attrNameLst>
                                          <p:attrName>style.visibility</p:attrName>
                                        </p:attrNameLst>
                                      </p:cBhvr>
                                      <p:to>
                                        <p:strVal val="visible"/>
                                      </p:to>
                                    </p:set>
                                    <p:animEffect transition="in" filter="dissolve">
                                      <p:cBhvr>
                                        <p:cTn id="33" dur="500"/>
                                        <p:tgtEl>
                                          <p:spTgt spid="203841"/>
                                        </p:tgtEl>
                                      </p:cBhvr>
                                    </p:animEffec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par>
                                <p:cTn id="37" presetID="9"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3847"/>
                                        </p:tgtEl>
                                        <p:attrNameLst>
                                          <p:attrName>style.visibility</p:attrName>
                                        </p:attrNameLst>
                                      </p:cBhvr>
                                      <p:to>
                                        <p:strVal val="visible"/>
                                      </p:to>
                                    </p:set>
                                    <p:animEffect transition="in" filter="dissolve">
                                      <p:cBhvr>
                                        <p:cTn id="42" dur="500"/>
                                        <p:tgtEl>
                                          <p:spTgt spid="203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4" grpId="0" autoUpdateAnimBg="0"/>
      <p:bldP spid="203832" grpId="0" autoUpdateAnimBg="0"/>
      <p:bldP spid="203833" grpId="0" autoUpdateAnimBg="0"/>
      <p:bldP spid="203840" grpId="0" animBg="1" autoUpdateAnimBg="0"/>
      <p:bldP spid="203841" grpId="0" autoUpdateAnimBg="0"/>
      <p:bldP spid="20384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385888"/>
            <a:ext cx="4557713" cy="5257800"/>
          </a:xfrm>
        </p:spPr>
        <p:txBody>
          <a:bodyPr/>
          <a:lstStyle/>
          <a:p>
            <a:pPr marL="0" indent="0">
              <a:lnSpc>
                <a:spcPct val="90000"/>
              </a:lnSpc>
              <a:buFontTx/>
              <a:buNone/>
            </a:pPr>
            <a:r>
              <a:rPr lang="en-US" sz="2000" dirty="0"/>
              <a:t>If there are N atoms in the chain there will be N energy levels and N electronic states (molecular orbits). The </a:t>
            </a:r>
            <a:r>
              <a:rPr lang="en-US" sz="2000" dirty="0" err="1"/>
              <a:t>wavefunction</a:t>
            </a:r>
            <a:r>
              <a:rPr lang="en-US" sz="2000" dirty="0"/>
              <a:t> for each electronic state is:</a:t>
            </a:r>
          </a:p>
          <a:p>
            <a:pPr marL="0" indent="0">
              <a:lnSpc>
                <a:spcPct val="90000"/>
              </a:lnSpc>
              <a:buFontTx/>
              <a:buNone/>
            </a:pPr>
            <a:endParaRPr lang="en-US" sz="1200" dirty="0"/>
          </a:p>
          <a:p>
            <a:pPr marL="0" indent="0" algn="ctr">
              <a:lnSpc>
                <a:spcPct val="90000"/>
              </a:lnSpc>
              <a:spcBef>
                <a:spcPts val="10"/>
              </a:spcBef>
              <a:spcAft>
                <a:spcPts val="15"/>
              </a:spcAft>
              <a:buFontTx/>
              <a:buNone/>
            </a:pPr>
            <a:r>
              <a:rPr lang="en-US" sz="3200" dirty="0" err="1">
                <a:latin typeface="Symbol" panose="05050102010706020507" pitchFamily="18" charset="2"/>
              </a:rPr>
              <a:t>Y</a:t>
            </a:r>
            <a:r>
              <a:rPr lang="en-US" sz="3200" baseline="-25000" dirty="0" err="1">
                <a:latin typeface="Arial" panose="020B0604020202020204" pitchFamily="34" charset="0"/>
              </a:rPr>
              <a:t>k</a:t>
            </a:r>
            <a:r>
              <a:rPr lang="en-US" sz="3200" dirty="0">
                <a:latin typeface="Arial" panose="020B0604020202020204" pitchFamily="34" charset="0"/>
              </a:rPr>
              <a:t> = </a:t>
            </a:r>
            <a:r>
              <a:rPr lang="en-US" sz="3200" dirty="0">
                <a:latin typeface="Symbol" panose="05050102010706020507" pitchFamily="18" charset="2"/>
              </a:rPr>
              <a:t>S</a:t>
            </a:r>
            <a:r>
              <a:rPr lang="en-US" sz="3200" dirty="0">
                <a:latin typeface="Arial" panose="020B0604020202020204" pitchFamily="34" charset="0"/>
              </a:rPr>
              <a:t> </a:t>
            </a:r>
            <a:r>
              <a:rPr lang="en-US" sz="3200" dirty="0" err="1">
                <a:latin typeface="Arial" panose="020B0604020202020204" pitchFamily="34" charset="0"/>
              </a:rPr>
              <a:t>e</a:t>
            </a:r>
            <a:r>
              <a:rPr lang="en-US" sz="3200" baseline="30000" dirty="0" err="1">
                <a:latin typeface="Arial" panose="020B0604020202020204" pitchFamily="34" charset="0"/>
              </a:rPr>
              <a:t>ikna</a:t>
            </a:r>
            <a:r>
              <a:rPr lang="en-US" sz="3200" dirty="0" err="1">
                <a:latin typeface="Symbol" panose="05050102010706020507" pitchFamily="18" charset="2"/>
              </a:rPr>
              <a:t>c</a:t>
            </a:r>
            <a:r>
              <a:rPr lang="en-US" sz="3200" baseline="-25000" dirty="0" err="1">
                <a:latin typeface="Arial" panose="020B0604020202020204" pitchFamily="34" charset="0"/>
              </a:rPr>
              <a:t>n</a:t>
            </a:r>
            <a:r>
              <a:rPr lang="en-US" sz="3200" dirty="0"/>
              <a:t>=</a:t>
            </a:r>
          </a:p>
          <a:p>
            <a:pPr marL="0" indent="0" algn="ctr">
              <a:lnSpc>
                <a:spcPct val="90000"/>
              </a:lnSpc>
              <a:buNone/>
            </a:pPr>
            <a:r>
              <a:rPr lang="en-US" sz="2000" dirty="0">
                <a:latin typeface="Arial" panose="020B0604020202020204" pitchFamily="34" charset="0"/>
              </a:rPr>
              <a:t>e</a:t>
            </a:r>
            <a:r>
              <a:rPr lang="en-US" sz="2000" baseline="30000" dirty="0">
                <a:latin typeface="Arial" panose="020B0604020202020204" pitchFamily="34" charset="0"/>
              </a:rPr>
              <a:t>0</a:t>
            </a:r>
            <a:r>
              <a:rPr lang="en-US" sz="2000" dirty="0">
                <a:latin typeface="Symbol" panose="05050102010706020507" pitchFamily="18" charset="2"/>
              </a:rPr>
              <a:t>c</a:t>
            </a:r>
            <a:r>
              <a:rPr lang="en-US" sz="2000" baseline="-25000" dirty="0">
                <a:latin typeface="Arial" panose="020B0604020202020204" pitchFamily="34" charset="0"/>
              </a:rPr>
              <a:t>0</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ika</a:t>
            </a:r>
            <a:r>
              <a:rPr lang="en-US" sz="2000" dirty="0">
                <a:latin typeface="Symbol" panose="05050102010706020507" pitchFamily="18" charset="2"/>
              </a:rPr>
              <a:t>c</a:t>
            </a:r>
            <a:r>
              <a:rPr lang="en-US" sz="2000" baseline="-25000" dirty="0">
                <a:latin typeface="Arial" panose="020B0604020202020204" pitchFamily="34" charset="0"/>
              </a:rPr>
              <a:t>1</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2ika</a:t>
            </a:r>
            <a:r>
              <a:rPr lang="en-US" sz="2000" dirty="0">
                <a:latin typeface="Symbol" panose="05050102010706020507" pitchFamily="18" charset="2"/>
              </a:rPr>
              <a:t>c</a:t>
            </a:r>
            <a:r>
              <a:rPr lang="en-US" sz="2000" baseline="-25000" dirty="0">
                <a:latin typeface="Arial" panose="020B0604020202020204" pitchFamily="34" charset="0"/>
              </a:rPr>
              <a:t>2</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3ika</a:t>
            </a:r>
            <a:r>
              <a:rPr lang="en-US" sz="2000" dirty="0">
                <a:latin typeface="Symbol" panose="05050102010706020507" pitchFamily="18" charset="2"/>
              </a:rPr>
              <a:t>c</a:t>
            </a:r>
            <a:r>
              <a:rPr lang="en-US" sz="2000" baseline="-25000" dirty="0">
                <a:latin typeface="Arial" panose="020B0604020202020204" pitchFamily="34" charset="0"/>
              </a:rPr>
              <a:t>3</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4ika</a:t>
            </a:r>
            <a:r>
              <a:rPr lang="en-US" sz="2000" dirty="0">
                <a:latin typeface="Symbol" panose="05050102010706020507" pitchFamily="18" charset="2"/>
              </a:rPr>
              <a:t>c</a:t>
            </a:r>
            <a:r>
              <a:rPr lang="en-US" sz="2000" baseline="-25000" dirty="0">
                <a:latin typeface="Arial" panose="020B0604020202020204" pitchFamily="34" charset="0"/>
              </a:rPr>
              <a:t>4</a:t>
            </a:r>
            <a:endParaRPr lang="en-US" sz="2000" dirty="0">
              <a:latin typeface="Symbol" panose="05050102010706020507" pitchFamily="18" charset="2"/>
            </a:endParaRPr>
          </a:p>
          <a:p>
            <a:pPr marL="0" indent="0">
              <a:lnSpc>
                <a:spcPct val="90000"/>
              </a:lnSpc>
              <a:buFontTx/>
              <a:buNone/>
            </a:pPr>
            <a:endParaRPr lang="en-US" sz="1200" dirty="0"/>
          </a:p>
          <a:p>
            <a:pPr marL="0" indent="0">
              <a:spcBef>
                <a:spcPct val="30000"/>
              </a:spcBef>
            </a:pPr>
            <a:r>
              <a:rPr lang="en-US" sz="2000" b="1" dirty="0"/>
              <a:t>a</a:t>
            </a:r>
            <a:r>
              <a:rPr lang="en-US" sz="2000" dirty="0"/>
              <a:t> is the lattice constant, </a:t>
            </a:r>
          </a:p>
          <a:p>
            <a:pPr marL="0" indent="0">
              <a:spcBef>
                <a:spcPct val="30000"/>
              </a:spcBef>
            </a:pPr>
            <a:r>
              <a:rPr lang="en-US" sz="2000" b="1" dirty="0"/>
              <a:t>n</a:t>
            </a:r>
            <a:r>
              <a:rPr lang="en-US" sz="2000" dirty="0"/>
              <a:t> identifies the individual atoms within the chain, </a:t>
            </a:r>
          </a:p>
          <a:p>
            <a:pPr marL="0" indent="0">
              <a:spcBef>
                <a:spcPct val="30000"/>
              </a:spcBef>
            </a:pPr>
            <a:r>
              <a:rPr lang="en-US" sz="2000" dirty="0"/>
              <a:t> </a:t>
            </a:r>
            <a:r>
              <a:rPr lang="en-US" sz="2000" b="1" dirty="0" err="1">
                <a:latin typeface="Symbol" panose="05050102010706020507" pitchFamily="18" charset="2"/>
              </a:rPr>
              <a:t>c</a:t>
            </a:r>
            <a:r>
              <a:rPr lang="en-US" sz="2000" b="1" baseline="-25000" dirty="0" err="1">
                <a:latin typeface="Arial" panose="020B0604020202020204" pitchFamily="34" charset="0"/>
              </a:rPr>
              <a:t>n</a:t>
            </a:r>
            <a:r>
              <a:rPr lang="en-US" sz="2000" baseline="-25000" dirty="0">
                <a:latin typeface="Arial" panose="020B0604020202020204" pitchFamily="34" charset="0"/>
              </a:rPr>
              <a:t> </a:t>
            </a:r>
            <a:r>
              <a:rPr lang="en-US" sz="2000" dirty="0"/>
              <a:t>represents the atomic orbitals of each individual atom</a:t>
            </a:r>
          </a:p>
        </p:txBody>
      </p:sp>
      <p:grpSp>
        <p:nvGrpSpPr>
          <p:cNvPr id="37892" name="Group 71"/>
          <p:cNvGrpSpPr>
            <a:grpSpLocks/>
          </p:cNvGrpSpPr>
          <p:nvPr/>
        </p:nvGrpSpPr>
        <p:grpSpPr bwMode="auto">
          <a:xfrm>
            <a:off x="4627563" y="1309688"/>
            <a:ext cx="4516437" cy="4905375"/>
            <a:chOff x="2832" y="768"/>
            <a:chExt cx="2845" cy="3090"/>
          </a:xfrm>
        </p:grpSpPr>
        <p:sp>
          <p:nvSpPr>
            <p:cNvPr id="37894" name="Rectangle 40"/>
            <p:cNvSpPr>
              <a:spLocks noChangeArrowheads="1"/>
            </p:cNvSpPr>
            <p:nvPr/>
          </p:nvSpPr>
          <p:spPr bwMode="auto">
            <a:xfrm>
              <a:off x="5184" y="3438"/>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7895" name="Group 64"/>
            <p:cNvGrpSpPr>
              <a:grpSpLocks/>
            </p:cNvGrpSpPr>
            <p:nvPr/>
          </p:nvGrpSpPr>
          <p:grpSpPr bwMode="auto">
            <a:xfrm>
              <a:off x="2832" y="768"/>
              <a:ext cx="2256" cy="2928"/>
              <a:chOff x="2928" y="768"/>
              <a:chExt cx="2256" cy="2928"/>
            </a:xfrm>
          </p:grpSpPr>
          <p:grpSp>
            <p:nvGrpSpPr>
              <p:cNvPr id="37902" name="Group 4"/>
              <p:cNvGrpSpPr>
                <a:grpSpLocks/>
              </p:cNvGrpSpPr>
              <p:nvPr/>
            </p:nvGrpSpPr>
            <p:grpSpPr bwMode="auto">
              <a:xfrm>
                <a:off x="2928" y="3408"/>
                <a:ext cx="2208" cy="288"/>
                <a:chOff x="2592" y="3743"/>
                <a:chExt cx="2208" cy="288"/>
              </a:xfrm>
            </p:grpSpPr>
            <p:sp>
              <p:nvSpPr>
                <p:cNvPr id="37948" name="Line 5"/>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9" name="Oval 6"/>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0" name="Line 7"/>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Oval 8"/>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2" name="Line 9"/>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Oval 10"/>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4" name="Line 11"/>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Oval 12"/>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6" name="Oval 13"/>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3" name="Group 14"/>
              <p:cNvGrpSpPr>
                <a:grpSpLocks/>
              </p:cNvGrpSpPr>
              <p:nvPr/>
            </p:nvGrpSpPr>
            <p:grpSpPr bwMode="auto">
              <a:xfrm>
                <a:off x="2928" y="2832"/>
                <a:ext cx="2208" cy="288"/>
                <a:chOff x="3072" y="3168"/>
                <a:chExt cx="2208" cy="288"/>
              </a:xfrm>
            </p:grpSpPr>
            <p:sp>
              <p:nvSpPr>
                <p:cNvPr id="37939" name="Line 15"/>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Oval 16"/>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1" name="Line 17"/>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Oval 18"/>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3" name="Line 19"/>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Oval 20"/>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5" name="Line 21"/>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6" name="Oval 22"/>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7" name="Oval 23"/>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4" name="Group 24"/>
              <p:cNvGrpSpPr>
                <a:grpSpLocks/>
              </p:cNvGrpSpPr>
              <p:nvPr/>
            </p:nvGrpSpPr>
            <p:grpSpPr bwMode="auto">
              <a:xfrm>
                <a:off x="2928" y="1104"/>
                <a:ext cx="2208" cy="288"/>
                <a:chOff x="3072" y="864"/>
                <a:chExt cx="2208" cy="288"/>
              </a:xfrm>
            </p:grpSpPr>
            <p:sp>
              <p:nvSpPr>
                <p:cNvPr id="37930" name="Line 25"/>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Oval 26"/>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2" name="Line 27"/>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Oval 28"/>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4" name="Line 29"/>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Oval 30"/>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6" name="Line 31"/>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Oval 32"/>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8" name="Oval 33"/>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7905" name="Text Box 34"/>
              <p:cNvSpPr txBox="1">
                <a:spLocks noChangeArrowheads="1"/>
              </p:cNvSpPr>
              <p:nvPr/>
            </p:nvSpPr>
            <p:spPr bwMode="auto">
              <a:xfrm>
                <a:off x="292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7906" name="Text Box 35"/>
              <p:cNvSpPr txBox="1">
                <a:spLocks noChangeArrowheads="1"/>
              </p:cNvSpPr>
              <p:nvPr/>
            </p:nvSpPr>
            <p:spPr bwMode="auto">
              <a:xfrm>
                <a:off x="340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7907" name="Text Box 36"/>
              <p:cNvSpPr txBox="1">
                <a:spLocks noChangeArrowheads="1"/>
              </p:cNvSpPr>
              <p:nvPr/>
            </p:nvSpPr>
            <p:spPr bwMode="auto">
              <a:xfrm>
                <a:off x="388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7908" name="Text Box 37"/>
              <p:cNvSpPr txBox="1">
                <a:spLocks noChangeArrowheads="1"/>
              </p:cNvSpPr>
              <p:nvPr/>
            </p:nvSpPr>
            <p:spPr bwMode="auto">
              <a:xfrm>
                <a:off x="436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7909" name="Text Box 38"/>
              <p:cNvSpPr txBox="1">
                <a:spLocks noChangeArrowheads="1"/>
              </p:cNvSpPr>
              <p:nvPr/>
            </p:nvSpPr>
            <p:spPr bwMode="auto">
              <a:xfrm>
                <a:off x="484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7910" name="Group 41"/>
              <p:cNvGrpSpPr>
                <a:grpSpLocks/>
              </p:cNvGrpSpPr>
              <p:nvPr/>
            </p:nvGrpSpPr>
            <p:grpSpPr bwMode="auto">
              <a:xfrm>
                <a:off x="2928" y="2256"/>
                <a:ext cx="2208" cy="288"/>
                <a:chOff x="3072" y="2592"/>
                <a:chExt cx="2208" cy="288"/>
              </a:xfrm>
            </p:grpSpPr>
            <p:sp>
              <p:nvSpPr>
                <p:cNvPr id="37921"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3"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6"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8"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9"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11" name="Group 51"/>
              <p:cNvGrpSpPr>
                <a:grpSpLocks/>
              </p:cNvGrpSpPr>
              <p:nvPr/>
            </p:nvGrpSpPr>
            <p:grpSpPr bwMode="auto">
              <a:xfrm>
                <a:off x="2928" y="1680"/>
                <a:ext cx="2208" cy="288"/>
                <a:chOff x="3072" y="1440"/>
                <a:chExt cx="2208" cy="288"/>
              </a:xfrm>
            </p:grpSpPr>
            <p:sp>
              <p:nvSpPr>
                <p:cNvPr id="37912"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4"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6"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9"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0"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7896" name="Rectangle 62"/>
            <p:cNvSpPr>
              <a:spLocks noChangeArrowheads="1"/>
            </p:cNvSpPr>
            <p:nvPr/>
          </p:nvSpPr>
          <p:spPr bwMode="auto">
            <a:xfrm>
              <a:off x="5141" y="1134"/>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7897" name="Rectangle 63"/>
            <p:cNvSpPr>
              <a:spLocks noChangeArrowheads="1"/>
            </p:cNvSpPr>
            <p:nvPr/>
          </p:nvSpPr>
          <p:spPr bwMode="auto">
            <a:xfrm>
              <a:off x="5024" y="2286"/>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7898" name="Group 70"/>
            <p:cNvGrpSpPr>
              <a:grpSpLocks/>
            </p:cNvGrpSpPr>
            <p:nvPr/>
          </p:nvGrpSpPr>
          <p:grpSpPr bwMode="auto">
            <a:xfrm>
              <a:off x="3456" y="3570"/>
              <a:ext cx="480" cy="288"/>
              <a:chOff x="3456" y="3570"/>
              <a:chExt cx="480" cy="288"/>
            </a:xfrm>
          </p:grpSpPr>
          <p:sp>
            <p:nvSpPr>
              <p:cNvPr id="37899" name="Line 65"/>
              <p:cNvSpPr>
                <a:spLocks noChangeShapeType="1"/>
              </p:cNvSpPr>
              <p:nvPr/>
            </p:nvSpPr>
            <p:spPr bwMode="auto">
              <a:xfrm>
                <a:off x="345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66"/>
              <p:cNvSpPr>
                <a:spLocks noChangeShapeType="1"/>
              </p:cNvSpPr>
              <p:nvPr/>
            </p:nvSpPr>
            <p:spPr bwMode="auto">
              <a:xfrm>
                <a:off x="393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Rectangle 67"/>
              <p:cNvSpPr>
                <a:spLocks noChangeArrowheads="1"/>
              </p:cNvSpPr>
              <p:nvPr/>
            </p:nvSpPr>
            <p:spPr bwMode="auto">
              <a:xfrm>
                <a:off x="3600" y="357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grpSp>
      </p:grpSp>
      <p:sp>
        <p:nvSpPr>
          <p:cNvPr id="2" name="TextBox 1">
            <a:extLst>
              <a:ext uri="{FF2B5EF4-FFF2-40B4-BE49-F238E27FC236}">
                <a16:creationId xmlns:a16="http://schemas.microsoft.com/office/drawing/2014/main" id="{4E9FB75B-C90E-4A9B-B2DD-038AD0BDCCEE}"/>
              </a:ext>
            </a:extLst>
          </p:cNvPr>
          <p:cNvSpPr txBox="1"/>
          <p:nvPr/>
        </p:nvSpPr>
        <p:spPr>
          <a:xfrm>
            <a:off x="4050323" y="2919046"/>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46A3C1B-55E8-4BD3-A933-599D86CE7CB2}"/>
              </a:ext>
            </a:extLst>
          </p:cNvPr>
          <p:cNvSpPr txBox="1"/>
          <p:nvPr/>
        </p:nvSpPr>
        <p:spPr>
          <a:xfrm>
            <a:off x="2001837" y="2757488"/>
            <a:ext cx="108012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3960123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385888"/>
            <a:ext cx="4557713" cy="5257800"/>
          </a:xfrm>
        </p:spPr>
        <p:txBody>
          <a:bodyPr/>
          <a:lstStyle/>
          <a:p>
            <a:pPr marL="0" indent="0">
              <a:lnSpc>
                <a:spcPct val="90000"/>
              </a:lnSpc>
              <a:buFontTx/>
              <a:buNone/>
            </a:pPr>
            <a:r>
              <a:rPr lang="en-US" sz="2000" dirty="0"/>
              <a:t>If there are N atoms in the chain there will be N energy levels and N electronic states (molecular orbits). The </a:t>
            </a:r>
            <a:r>
              <a:rPr lang="en-US" sz="2000" dirty="0" err="1"/>
              <a:t>wavefunction</a:t>
            </a:r>
            <a:r>
              <a:rPr lang="en-US" sz="2000" dirty="0"/>
              <a:t> for each electronic state is:</a:t>
            </a:r>
          </a:p>
          <a:p>
            <a:pPr marL="0" indent="0">
              <a:lnSpc>
                <a:spcPct val="90000"/>
              </a:lnSpc>
              <a:buFontTx/>
              <a:buNone/>
            </a:pPr>
            <a:endParaRPr lang="en-US" sz="1200" dirty="0"/>
          </a:p>
          <a:p>
            <a:pPr marL="0" indent="0" algn="ctr">
              <a:lnSpc>
                <a:spcPct val="90000"/>
              </a:lnSpc>
              <a:spcBef>
                <a:spcPts val="10"/>
              </a:spcBef>
              <a:spcAft>
                <a:spcPts val="15"/>
              </a:spcAft>
              <a:buFontTx/>
              <a:buNone/>
            </a:pPr>
            <a:r>
              <a:rPr lang="en-US" sz="3200" dirty="0" err="1">
                <a:latin typeface="Symbol" panose="05050102010706020507" pitchFamily="18" charset="2"/>
              </a:rPr>
              <a:t>Y</a:t>
            </a:r>
            <a:r>
              <a:rPr lang="en-US" sz="3200" baseline="-25000" dirty="0" err="1">
                <a:latin typeface="Arial" panose="020B0604020202020204" pitchFamily="34" charset="0"/>
              </a:rPr>
              <a:t>k</a:t>
            </a:r>
            <a:r>
              <a:rPr lang="en-US" sz="3200" dirty="0">
                <a:latin typeface="Arial" panose="020B0604020202020204" pitchFamily="34" charset="0"/>
              </a:rPr>
              <a:t> = </a:t>
            </a:r>
            <a:r>
              <a:rPr lang="en-US" sz="3200" dirty="0">
                <a:latin typeface="Symbol" panose="05050102010706020507" pitchFamily="18" charset="2"/>
              </a:rPr>
              <a:t>S</a:t>
            </a:r>
            <a:r>
              <a:rPr lang="en-US" sz="3200" dirty="0">
                <a:latin typeface="Arial" panose="020B0604020202020204" pitchFamily="34" charset="0"/>
              </a:rPr>
              <a:t> </a:t>
            </a:r>
            <a:r>
              <a:rPr lang="en-US" sz="3200" dirty="0" err="1">
                <a:latin typeface="Arial" panose="020B0604020202020204" pitchFamily="34" charset="0"/>
              </a:rPr>
              <a:t>e</a:t>
            </a:r>
            <a:r>
              <a:rPr lang="en-US" sz="3200" baseline="30000" dirty="0" err="1">
                <a:latin typeface="Arial" panose="020B0604020202020204" pitchFamily="34" charset="0"/>
              </a:rPr>
              <a:t>ikna</a:t>
            </a:r>
            <a:r>
              <a:rPr lang="en-US" sz="3200" dirty="0" err="1">
                <a:latin typeface="Symbol" panose="05050102010706020507" pitchFamily="18" charset="2"/>
              </a:rPr>
              <a:t>c</a:t>
            </a:r>
            <a:r>
              <a:rPr lang="en-US" sz="3200" baseline="-25000" dirty="0" err="1">
                <a:latin typeface="Arial" panose="020B0604020202020204" pitchFamily="34" charset="0"/>
              </a:rPr>
              <a:t>n</a:t>
            </a:r>
            <a:r>
              <a:rPr lang="en-US" sz="3200" dirty="0"/>
              <a:t>=</a:t>
            </a:r>
          </a:p>
          <a:p>
            <a:pPr marL="0" indent="0" algn="ctr">
              <a:lnSpc>
                <a:spcPct val="90000"/>
              </a:lnSpc>
              <a:buNone/>
            </a:pPr>
            <a:r>
              <a:rPr lang="en-US" sz="2000" dirty="0">
                <a:latin typeface="Arial" panose="020B0604020202020204" pitchFamily="34" charset="0"/>
              </a:rPr>
              <a:t>e</a:t>
            </a:r>
            <a:r>
              <a:rPr lang="en-US" sz="2000" baseline="30000" dirty="0">
                <a:latin typeface="Arial" panose="020B0604020202020204" pitchFamily="34" charset="0"/>
              </a:rPr>
              <a:t>0</a:t>
            </a:r>
            <a:r>
              <a:rPr lang="en-US" sz="2000" dirty="0">
                <a:latin typeface="Symbol" panose="05050102010706020507" pitchFamily="18" charset="2"/>
              </a:rPr>
              <a:t>c</a:t>
            </a:r>
            <a:r>
              <a:rPr lang="en-US" sz="2000" baseline="-25000" dirty="0">
                <a:latin typeface="Arial" panose="020B0604020202020204" pitchFamily="34" charset="0"/>
              </a:rPr>
              <a:t>0</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ika</a:t>
            </a:r>
            <a:r>
              <a:rPr lang="en-US" sz="2000" dirty="0">
                <a:latin typeface="Symbol" panose="05050102010706020507" pitchFamily="18" charset="2"/>
              </a:rPr>
              <a:t>c</a:t>
            </a:r>
            <a:r>
              <a:rPr lang="en-US" sz="2000" baseline="-25000" dirty="0">
                <a:latin typeface="Arial" panose="020B0604020202020204" pitchFamily="34" charset="0"/>
              </a:rPr>
              <a:t>1</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2ika</a:t>
            </a:r>
            <a:r>
              <a:rPr lang="en-US" sz="2000" dirty="0">
                <a:latin typeface="Symbol" panose="05050102010706020507" pitchFamily="18" charset="2"/>
              </a:rPr>
              <a:t>c</a:t>
            </a:r>
            <a:r>
              <a:rPr lang="en-US" sz="2000" baseline="-25000" dirty="0">
                <a:latin typeface="Arial" panose="020B0604020202020204" pitchFamily="34" charset="0"/>
              </a:rPr>
              <a:t>2</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3ika</a:t>
            </a:r>
            <a:r>
              <a:rPr lang="en-US" sz="2000" dirty="0">
                <a:latin typeface="Symbol" panose="05050102010706020507" pitchFamily="18" charset="2"/>
              </a:rPr>
              <a:t>c</a:t>
            </a:r>
            <a:r>
              <a:rPr lang="en-US" sz="2000" baseline="-25000" dirty="0">
                <a:latin typeface="Arial" panose="020B0604020202020204" pitchFamily="34" charset="0"/>
              </a:rPr>
              <a:t>3</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4ika</a:t>
            </a:r>
            <a:r>
              <a:rPr lang="en-US" sz="2000" dirty="0">
                <a:latin typeface="Symbol" panose="05050102010706020507" pitchFamily="18" charset="2"/>
              </a:rPr>
              <a:t>c</a:t>
            </a:r>
            <a:r>
              <a:rPr lang="en-US" sz="2000" baseline="-25000" dirty="0">
                <a:latin typeface="Arial" panose="020B0604020202020204" pitchFamily="34" charset="0"/>
              </a:rPr>
              <a:t>4</a:t>
            </a:r>
            <a:endParaRPr lang="en-US" sz="2000" dirty="0">
              <a:latin typeface="Symbol" panose="05050102010706020507" pitchFamily="18" charset="2"/>
            </a:endParaRPr>
          </a:p>
          <a:p>
            <a:pPr marL="0" indent="0">
              <a:lnSpc>
                <a:spcPct val="90000"/>
              </a:lnSpc>
              <a:buFontTx/>
              <a:buNone/>
            </a:pPr>
            <a:endParaRPr lang="en-US" sz="1200" dirty="0"/>
          </a:p>
          <a:p>
            <a:pPr marL="0" indent="0">
              <a:spcBef>
                <a:spcPct val="30000"/>
              </a:spcBef>
            </a:pPr>
            <a:r>
              <a:rPr lang="en-US" sz="2000" b="1" dirty="0"/>
              <a:t>a</a:t>
            </a:r>
            <a:r>
              <a:rPr lang="en-US" sz="2000" dirty="0"/>
              <a:t> is the lattice constant, </a:t>
            </a:r>
          </a:p>
          <a:p>
            <a:pPr marL="0" indent="0">
              <a:spcBef>
                <a:spcPct val="30000"/>
              </a:spcBef>
            </a:pPr>
            <a:r>
              <a:rPr lang="en-US" sz="2000" b="1" dirty="0"/>
              <a:t>n</a:t>
            </a:r>
            <a:r>
              <a:rPr lang="en-US" sz="2000" dirty="0"/>
              <a:t> identifies the individual atoms within the chain, </a:t>
            </a:r>
          </a:p>
          <a:p>
            <a:pPr marL="0" indent="0">
              <a:spcBef>
                <a:spcPct val="30000"/>
              </a:spcBef>
            </a:pPr>
            <a:r>
              <a:rPr lang="en-US" sz="2000" dirty="0"/>
              <a:t> </a:t>
            </a:r>
            <a:r>
              <a:rPr lang="en-US" sz="2000" b="1" dirty="0" err="1">
                <a:latin typeface="Symbol" panose="05050102010706020507" pitchFamily="18" charset="2"/>
              </a:rPr>
              <a:t>c</a:t>
            </a:r>
            <a:r>
              <a:rPr lang="en-US" sz="2000" b="1" baseline="-25000" dirty="0" err="1">
                <a:latin typeface="Arial" panose="020B0604020202020204" pitchFamily="34" charset="0"/>
              </a:rPr>
              <a:t>n</a:t>
            </a:r>
            <a:r>
              <a:rPr lang="en-US" sz="2000" baseline="-25000" dirty="0">
                <a:latin typeface="Arial" panose="020B0604020202020204" pitchFamily="34" charset="0"/>
              </a:rPr>
              <a:t> </a:t>
            </a:r>
            <a:r>
              <a:rPr lang="en-US" sz="2000" dirty="0"/>
              <a:t>represents the atomic orbitals of each individual atom</a:t>
            </a:r>
          </a:p>
          <a:p>
            <a:pPr marL="0" indent="0">
              <a:spcBef>
                <a:spcPct val="30000"/>
              </a:spcBef>
            </a:pPr>
            <a:r>
              <a:rPr lang="en-US" sz="2000" b="1" dirty="0"/>
              <a:t>k</a:t>
            </a:r>
            <a:r>
              <a:rPr lang="en-US" sz="2000" dirty="0"/>
              <a:t> is a quantum # that identifies the </a:t>
            </a:r>
            <a:r>
              <a:rPr lang="en-US" sz="2000" dirty="0" err="1"/>
              <a:t>wavefunction</a:t>
            </a:r>
            <a:r>
              <a:rPr lang="en-US" sz="2000" dirty="0"/>
              <a:t> and tells us the phase of the orbitals.</a:t>
            </a:r>
            <a:endParaRPr lang="en-US" sz="1800" dirty="0"/>
          </a:p>
        </p:txBody>
      </p:sp>
      <p:grpSp>
        <p:nvGrpSpPr>
          <p:cNvPr id="37892" name="Group 71"/>
          <p:cNvGrpSpPr>
            <a:grpSpLocks/>
          </p:cNvGrpSpPr>
          <p:nvPr/>
        </p:nvGrpSpPr>
        <p:grpSpPr bwMode="auto">
          <a:xfrm>
            <a:off x="4627563" y="1309688"/>
            <a:ext cx="4516437" cy="4905375"/>
            <a:chOff x="2832" y="768"/>
            <a:chExt cx="2845" cy="3090"/>
          </a:xfrm>
        </p:grpSpPr>
        <p:sp>
          <p:nvSpPr>
            <p:cNvPr id="37894" name="Rectangle 40"/>
            <p:cNvSpPr>
              <a:spLocks noChangeArrowheads="1"/>
            </p:cNvSpPr>
            <p:nvPr/>
          </p:nvSpPr>
          <p:spPr bwMode="auto">
            <a:xfrm>
              <a:off x="5184" y="3438"/>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7895" name="Group 64"/>
            <p:cNvGrpSpPr>
              <a:grpSpLocks/>
            </p:cNvGrpSpPr>
            <p:nvPr/>
          </p:nvGrpSpPr>
          <p:grpSpPr bwMode="auto">
            <a:xfrm>
              <a:off x="2832" y="768"/>
              <a:ext cx="2256" cy="2928"/>
              <a:chOff x="2928" y="768"/>
              <a:chExt cx="2256" cy="2928"/>
            </a:xfrm>
          </p:grpSpPr>
          <p:grpSp>
            <p:nvGrpSpPr>
              <p:cNvPr id="37902" name="Group 4"/>
              <p:cNvGrpSpPr>
                <a:grpSpLocks/>
              </p:cNvGrpSpPr>
              <p:nvPr/>
            </p:nvGrpSpPr>
            <p:grpSpPr bwMode="auto">
              <a:xfrm>
                <a:off x="2928" y="3408"/>
                <a:ext cx="2208" cy="288"/>
                <a:chOff x="2592" y="3743"/>
                <a:chExt cx="2208" cy="288"/>
              </a:xfrm>
            </p:grpSpPr>
            <p:sp>
              <p:nvSpPr>
                <p:cNvPr id="37948" name="Line 5"/>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9" name="Oval 6"/>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0" name="Line 7"/>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Oval 8"/>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2" name="Line 9"/>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Oval 10"/>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4" name="Line 11"/>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Oval 12"/>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6" name="Oval 13"/>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3" name="Group 14"/>
              <p:cNvGrpSpPr>
                <a:grpSpLocks/>
              </p:cNvGrpSpPr>
              <p:nvPr/>
            </p:nvGrpSpPr>
            <p:grpSpPr bwMode="auto">
              <a:xfrm>
                <a:off x="2928" y="2832"/>
                <a:ext cx="2208" cy="288"/>
                <a:chOff x="3072" y="3168"/>
                <a:chExt cx="2208" cy="288"/>
              </a:xfrm>
            </p:grpSpPr>
            <p:sp>
              <p:nvSpPr>
                <p:cNvPr id="37939" name="Line 15"/>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Oval 16"/>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1" name="Line 17"/>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Oval 18"/>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3" name="Line 19"/>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Oval 20"/>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5" name="Line 21"/>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6" name="Oval 22"/>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7" name="Oval 23"/>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4" name="Group 24"/>
              <p:cNvGrpSpPr>
                <a:grpSpLocks/>
              </p:cNvGrpSpPr>
              <p:nvPr/>
            </p:nvGrpSpPr>
            <p:grpSpPr bwMode="auto">
              <a:xfrm>
                <a:off x="2928" y="1104"/>
                <a:ext cx="2208" cy="288"/>
                <a:chOff x="3072" y="864"/>
                <a:chExt cx="2208" cy="288"/>
              </a:xfrm>
            </p:grpSpPr>
            <p:sp>
              <p:nvSpPr>
                <p:cNvPr id="37930" name="Line 25"/>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Oval 26"/>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2" name="Line 27"/>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Oval 28"/>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4" name="Line 29"/>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Oval 30"/>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6" name="Line 31"/>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Oval 32"/>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8" name="Oval 33"/>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7905" name="Text Box 34"/>
              <p:cNvSpPr txBox="1">
                <a:spLocks noChangeArrowheads="1"/>
              </p:cNvSpPr>
              <p:nvPr/>
            </p:nvSpPr>
            <p:spPr bwMode="auto">
              <a:xfrm>
                <a:off x="292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7906" name="Text Box 35"/>
              <p:cNvSpPr txBox="1">
                <a:spLocks noChangeArrowheads="1"/>
              </p:cNvSpPr>
              <p:nvPr/>
            </p:nvSpPr>
            <p:spPr bwMode="auto">
              <a:xfrm>
                <a:off x="340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7907" name="Text Box 36"/>
              <p:cNvSpPr txBox="1">
                <a:spLocks noChangeArrowheads="1"/>
              </p:cNvSpPr>
              <p:nvPr/>
            </p:nvSpPr>
            <p:spPr bwMode="auto">
              <a:xfrm>
                <a:off x="388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7908" name="Text Box 37"/>
              <p:cNvSpPr txBox="1">
                <a:spLocks noChangeArrowheads="1"/>
              </p:cNvSpPr>
              <p:nvPr/>
            </p:nvSpPr>
            <p:spPr bwMode="auto">
              <a:xfrm>
                <a:off x="436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7909" name="Text Box 38"/>
              <p:cNvSpPr txBox="1">
                <a:spLocks noChangeArrowheads="1"/>
              </p:cNvSpPr>
              <p:nvPr/>
            </p:nvSpPr>
            <p:spPr bwMode="auto">
              <a:xfrm>
                <a:off x="484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7910" name="Group 41"/>
              <p:cNvGrpSpPr>
                <a:grpSpLocks/>
              </p:cNvGrpSpPr>
              <p:nvPr/>
            </p:nvGrpSpPr>
            <p:grpSpPr bwMode="auto">
              <a:xfrm>
                <a:off x="2928" y="2256"/>
                <a:ext cx="2208" cy="288"/>
                <a:chOff x="3072" y="2592"/>
                <a:chExt cx="2208" cy="288"/>
              </a:xfrm>
            </p:grpSpPr>
            <p:sp>
              <p:nvSpPr>
                <p:cNvPr id="37921"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3"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6"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8"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9"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11" name="Group 51"/>
              <p:cNvGrpSpPr>
                <a:grpSpLocks/>
              </p:cNvGrpSpPr>
              <p:nvPr/>
            </p:nvGrpSpPr>
            <p:grpSpPr bwMode="auto">
              <a:xfrm>
                <a:off x="2928" y="1680"/>
                <a:ext cx="2208" cy="288"/>
                <a:chOff x="3072" y="1440"/>
                <a:chExt cx="2208" cy="288"/>
              </a:xfrm>
            </p:grpSpPr>
            <p:sp>
              <p:nvSpPr>
                <p:cNvPr id="37912"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4"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6"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9"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0"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7896" name="Rectangle 62"/>
            <p:cNvSpPr>
              <a:spLocks noChangeArrowheads="1"/>
            </p:cNvSpPr>
            <p:nvPr/>
          </p:nvSpPr>
          <p:spPr bwMode="auto">
            <a:xfrm>
              <a:off x="5141" y="1134"/>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7897" name="Rectangle 63"/>
            <p:cNvSpPr>
              <a:spLocks noChangeArrowheads="1"/>
            </p:cNvSpPr>
            <p:nvPr/>
          </p:nvSpPr>
          <p:spPr bwMode="auto">
            <a:xfrm>
              <a:off x="5024" y="2286"/>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7898" name="Group 70"/>
            <p:cNvGrpSpPr>
              <a:grpSpLocks/>
            </p:cNvGrpSpPr>
            <p:nvPr/>
          </p:nvGrpSpPr>
          <p:grpSpPr bwMode="auto">
            <a:xfrm>
              <a:off x="3456" y="3570"/>
              <a:ext cx="480" cy="288"/>
              <a:chOff x="3456" y="3570"/>
              <a:chExt cx="480" cy="288"/>
            </a:xfrm>
          </p:grpSpPr>
          <p:sp>
            <p:nvSpPr>
              <p:cNvPr id="37899" name="Line 65"/>
              <p:cNvSpPr>
                <a:spLocks noChangeShapeType="1"/>
              </p:cNvSpPr>
              <p:nvPr/>
            </p:nvSpPr>
            <p:spPr bwMode="auto">
              <a:xfrm>
                <a:off x="345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66"/>
              <p:cNvSpPr>
                <a:spLocks noChangeShapeType="1"/>
              </p:cNvSpPr>
              <p:nvPr/>
            </p:nvSpPr>
            <p:spPr bwMode="auto">
              <a:xfrm>
                <a:off x="393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Rectangle 67"/>
              <p:cNvSpPr>
                <a:spLocks noChangeArrowheads="1"/>
              </p:cNvSpPr>
              <p:nvPr/>
            </p:nvSpPr>
            <p:spPr bwMode="auto">
              <a:xfrm>
                <a:off x="3600" y="357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grpSp>
      </p:grpSp>
      <p:sp>
        <p:nvSpPr>
          <p:cNvPr id="14341" name="Rectangle 70"/>
          <p:cNvSpPr>
            <a:spLocks noChangeArrowheads="1"/>
          </p:cNvSpPr>
          <p:nvPr/>
        </p:nvSpPr>
        <p:spPr bwMode="auto">
          <a:xfrm>
            <a:off x="5500688" y="6211888"/>
            <a:ext cx="3643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The larger the absolute value of k, the more nodes one has</a:t>
            </a:r>
          </a:p>
        </p:txBody>
      </p:sp>
      <p:sp>
        <p:nvSpPr>
          <p:cNvPr id="2" name="TextBox 1">
            <a:extLst>
              <a:ext uri="{FF2B5EF4-FFF2-40B4-BE49-F238E27FC236}">
                <a16:creationId xmlns:a16="http://schemas.microsoft.com/office/drawing/2014/main" id="{4E9FB75B-C90E-4A9B-B2DD-038AD0BDCCEE}"/>
              </a:ext>
            </a:extLst>
          </p:cNvPr>
          <p:cNvSpPr txBox="1"/>
          <p:nvPr/>
        </p:nvSpPr>
        <p:spPr>
          <a:xfrm>
            <a:off x="4050323" y="2919046"/>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46A3C1B-55E8-4BD3-A933-599D86CE7CB2}"/>
              </a:ext>
            </a:extLst>
          </p:cNvPr>
          <p:cNvSpPr txBox="1"/>
          <p:nvPr/>
        </p:nvSpPr>
        <p:spPr>
          <a:xfrm>
            <a:off x="2001837" y="2757488"/>
            <a:ext cx="108012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571775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92125"/>
            <a:ext cx="8229600" cy="865188"/>
          </a:xfrm>
        </p:spPr>
        <p:txBody>
          <a:bodyPr/>
          <a:lstStyle/>
          <a:p>
            <a:pPr algn="ctr"/>
            <a:r>
              <a:rPr lang="en-US" dirty="0"/>
              <a:t>Group: For 0, 2 and 4 nodes, determine wavefunctions </a:t>
            </a:r>
            <a:r>
              <a:rPr lang="en-US" sz="2800" dirty="0"/>
              <a:t>(plug in n and k) </a:t>
            </a:r>
            <a:endParaRPr lang="en-US" dirty="0"/>
          </a:p>
        </p:txBody>
      </p:sp>
      <p:sp>
        <p:nvSpPr>
          <p:cNvPr id="14339" name="Rectangle 3"/>
          <p:cNvSpPr>
            <a:spLocks noGrp="1" noChangeArrowheads="1"/>
          </p:cNvSpPr>
          <p:nvPr>
            <p:ph type="body" idx="1"/>
          </p:nvPr>
        </p:nvSpPr>
        <p:spPr>
          <a:xfrm>
            <a:off x="228600" y="1385888"/>
            <a:ext cx="4557713" cy="5257800"/>
          </a:xfrm>
        </p:spPr>
        <p:txBody>
          <a:bodyPr/>
          <a:lstStyle/>
          <a:p>
            <a:pPr marL="0" indent="0">
              <a:lnSpc>
                <a:spcPct val="90000"/>
              </a:lnSpc>
              <a:buFontTx/>
              <a:buNone/>
            </a:pPr>
            <a:r>
              <a:rPr lang="en-US" sz="2000" dirty="0"/>
              <a:t>If there are N atoms in the chain there will be N energy levels and N electronic states (molecular orbits). The </a:t>
            </a:r>
            <a:r>
              <a:rPr lang="en-US" sz="2000" dirty="0" err="1"/>
              <a:t>wavefunction</a:t>
            </a:r>
            <a:r>
              <a:rPr lang="en-US" sz="2000" dirty="0"/>
              <a:t> for each electronic state is:</a:t>
            </a:r>
          </a:p>
          <a:p>
            <a:pPr marL="0" indent="0">
              <a:lnSpc>
                <a:spcPct val="90000"/>
              </a:lnSpc>
              <a:buFontTx/>
              <a:buNone/>
            </a:pPr>
            <a:endParaRPr lang="en-US" sz="1200" dirty="0"/>
          </a:p>
          <a:p>
            <a:pPr marL="0" indent="0" algn="ctr">
              <a:lnSpc>
                <a:spcPct val="90000"/>
              </a:lnSpc>
              <a:spcBef>
                <a:spcPts val="10"/>
              </a:spcBef>
              <a:spcAft>
                <a:spcPts val="15"/>
              </a:spcAft>
              <a:buFontTx/>
              <a:buNone/>
            </a:pPr>
            <a:r>
              <a:rPr lang="en-US" sz="3200" dirty="0" err="1">
                <a:latin typeface="Symbol" panose="05050102010706020507" pitchFamily="18" charset="2"/>
              </a:rPr>
              <a:t>Y</a:t>
            </a:r>
            <a:r>
              <a:rPr lang="en-US" sz="3200" baseline="-25000" dirty="0" err="1">
                <a:latin typeface="Arial" panose="020B0604020202020204" pitchFamily="34" charset="0"/>
              </a:rPr>
              <a:t>k</a:t>
            </a:r>
            <a:r>
              <a:rPr lang="en-US" sz="3200" dirty="0">
                <a:latin typeface="Arial" panose="020B0604020202020204" pitchFamily="34" charset="0"/>
              </a:rPr>
              <a:t> = </a:t>
            </a:r>
            <a:r>
              <a:rPr lang="en-US" sz="3200" dirty="0">
                <a:latin typeface="Symbol" panose="05050102010706020507" pitchFamily="18" charset="2"/>
              </a:rPr>
              <a:t>S</a:t>
            </a:r>
            <a:r>
              <a:rPr lang="en-US" sz="3200" dirty="0">
                <a:latin typeface="Arial" panose="020B0604020202020204" pitchFamily="34" charset="0"/>
              </a:rPr>
              <a:t> </a:t>
            </a:r>
            <a:r>
              <a:rPr lang="en-US" sz="3200" dirty="0" err="1">
                <a:latin typeface="Arial" panose="020B0604020202020204" pitchFamily="34" charset="0"/>
              </a:rPr>
              <a:t>e</a:t>
            </a:r>
            <a:r>
              <a:rPr lang="en-US" sz="3200" baseline="30000" dirty="0" err="1">
                <a:latin typeface="Arial" panose="020B0604020202020204" pitchFamily="34" charset="0"/>
              </a:rPr>
              <a:t>ikna</a:t>
            </a:r>
            <a:r>
              <a:rPr lang="en-US" sz="3200" dirty="0" err="1">
                <a:latin typeface="Symbol" panose="05050102010706020507" pitchFamily="18" charset="2"/>
              </a:rPr>
              <a:t>c</a:t>
            </a:r>
            <a:r>
              <a:rPr lang="en-US" sz="3200" baseline="-25000" dirty="0" err="1">
                <a:latin typeface="Arial" panose="020B0604020202020204" pitchFamily="34" charset="0"/>
              </a:rPr>
              <a:t>n</a:t>
            </a:r>
            <a:r>
              <a:rPr lang="en-US" sz="3200" dirty="0"/>
              <a:t>=</a:t>
            </a:r>
          </a:p>
          <a:p>
            <a:pPr marL="0" indent="0" algn="ctr">
              <a:lnSpc>
                <a:spcPct val="90000"/>
              </a:lnSpc>
              <a:buNone/>
            </a:pPr>
            <a:r>
              <a:rPr lang="en-US" sz="2000" dirty="0">
                <a:latin typeface="Arial" panose="020B0604020202020204" pitchFamily="34" charset="0"/>
              </a:rPr>
              <a:t>e</a:t>
            </a:r>
            <a:r>
              <a:rPr lang="en-US" sz="2000" baseline="30000" dirty="0">
                <a:latin typeface="Arial" panose="020B0604020202020204" pitchFamily="34" charset="0"/>
              </a:rPr>
              <a:t>0</a:t>
            </a:r>
            <a:r>
              <a:rPr lang="en-US" sz="2000" dirty="0">
                <a:latin typeface="Symbol" panose="05050102010706020507" pitchFamily="18" charset="2"/>
              </a:rPr>
              <a:t>c</a:t>
            </a:r>
            <a:r>
              <a:rPr lang="en-US" sz="2000" baseline="-25000" dirty="0">
                <a:latin typeface="Arial" panose="020B0604020202020204" pitchFamily="34" charset="0"/>
              </a:rPr>
              <a:t>0</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ika</a:t>
            </a:r>
            <a:r>
              <a:rPr lang="en-US" sz="2000" dirty="0">
                <a:latin typeface="Symbol" panose="05050102010706020507" pitchFamily="18" charset="2"/>
              </a:rPr>
              <a:t>c</a:t>
            </a:r>
            <a:r>
              <a:rPr lang="en-US" sz="2000" baseline="-25000" dirty="0">
                <a:latin typeface="Arial" panose="020B0604020202020204" pitchFamily="34" charset="0"/>
              </a:rPr>
              <a:t>1</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2ika</a:t>
            </a:r>
            <a:r>
              <a:rPr lang="en-US" sz="2000" dirty="0">
                <a:latin typeface="Symbol" panose="05050102010706020507" pitchFamily="18" charset="2"/>
              </a:rPr>
              <a:t>c</a:t>
            </a:r>
            <a:r>
              <a:rPr lang="en-US" sz="2000" baseline="-25000" dirty="0">
                <a:latin typeface="Arial" panose="020B0604020202020204" pitchFamily="34" charset="0"/>
              </a:rPr>
              <a:t>2</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3ika</a:t>
            </a:r>
            <a:r>
              <a:rPr lang="en-US" sz="2000" dirty="0">
                <a:latin typeface="Symbol" panose="05050102010706020507" pitchFamily="18" charset="2"/>
              </a:rPr>
              <a:t>c</a:t>
            </a:r>
            <a:r>
              <a:rPr lang="en-US" sz="2000" baseline="-25000" dirty="0">
                <a:latin typeface="Arial" panose="020B0604020202020204" pitchFamily="34" charset="0"/>
              </a:rPr>
              <a:t>3</a:t>
            </a:r>
            <a:r>
              <a:rPr lang="en-US" sz="2000" dirty="0"/>
              <a:t>+</a:t>
            </a:r>
            <a:r>
              <a:rPr lang="en-US" sz="2000" dirty="0">
                <a:latin typeface="Arial" panose="020B0604020202020204" pitchFamily="34" charset="0"/>
              </a:rPr>
              <a:t>e</a:t>
            </a:r>
            <a:r>
              <a:rPr lang="en-US" sz="2000" baseline="30000" dirty="0">
                <a:latin typeface="Arial" panose="020B0604020202020204" pitchFamily="34" charset="0"/>
              </a:rPr>
              <a:t>4ika</a:t>
            </a:r>
            <a:r>
              <a:rPr lang="en-US" sz="2000" dirty="0">
                <a:latin typeface="Symbol" panose="05050102010706020507" pitchFamily="18" charset="2"/>
              </a:rPr>
              <a:t>c</a:t>
            </a:r>
            <a:r>
              <a:rPr lang="en-US" sz="2000" baseline="-25000" dirty="0">
                <a:latin typeface="Arial" panose="020B0604020202020204" pitchFamily="34" charset="0"/>
              </a:rPr>
              <a:t>4</a:t>
            </a:r>
            <a:endParaRPr lang="en-US" sz="2000" dirty="0">
              <a:latin typeface="Symbol" panose="05050102010706020507" pitchFamily="18" charset="2"/>
            </a:endParaRPr>
          </a:p>
          <a:p>
            <a:pPr marL="0" indent="0">
              <a:lnSpc>
                <a:spcPct val="90000"/>
              </a:lnSpc>
              <a:buFontTx/>
              <a:buNone/>
            </a:pPr>
            <a:endParaRPr lang="en-US" sz="1200" dirty="0"/>
          </a:p>
          <a:p>
            <a:pPr marL="0" indent="0">
              <a:spcBef>
                <a:spcPct val="30000"/>
              </a:spcBef>
            </a:pPr>
            <a:r>
              <a:rPr lang="en-US" sz="2000" b="1" dirty="0"/>
              <a:t>a</a:t>
            </a:r>
            <a:r>
              <a:rPr lang="en-US" sz="2000" dirty="0"/>
              <a:t> is the lattice constant, </a:t>
            </a:r>
          </a:p>
          <a:p>
            <a:pPr marL="0" indent="0">
              <a:spcBef>
                <a:spcPct val="30000"/>
              </a:spcBef>
            </a:pPr>
            <a:r>
              <a:rPr lang="en-US" sz="2000" b="1" dirty="0"/>
              <a:t>n</a:t>
            </a:r>
            <a:r>
              <a:rPr lang="en-US" sz="2000" dirty="0"/>
              <a:t> identifies the individual atoms within the chain, </a:t>
            </a:r>
          </a:p>
          <a:p>
            <a:pPr marL="0" indent="0">
              <a:spcBef>
                <a:spcPct val="30000"/>
              </a:spcBef>
            </a:pPr>
            <a:r>
              <a:rPr lang="en-US" sz="2000" dirty="0"/>
              <a:t> </a:t>
            </a:r>
            <a:r>
              <a:rPr lang="en-US" sz="2000" b="1" dirty="0" err="1">
                <a:latin typeface="Symbol" panose="05050102010706020507" pitchFamily="18" charset="2"/>
              </a:rPr>
              <a:t>c</a:t>
            </a:r>
            <a:r>
              <a:rPr lang="en-US" sz="2000" b="1" baseline="-25000" dirty="0" err="1">
                <a:latin typeface="Arial" panose="020B0604020202020204" pitchFamily="34" charset="0"/>
              </a:rPr>
              <a:t>n</a:t>
            </a:r>
            <a:r>
              <a:rPr lang="en-US" sz="2000" baseline="-25000" dirty="0">
                <a:latin typeface="Arial" panose="020B0604020202020204" pitchFamily="34" charset="0"/>
              </a:rPr>
              <a:t> </a:t>
            </a:r>
            <a:r>
              <a:rPr lang="en-US" sz="2000" dirty="0"/>
              <a:t>represents the atomic orbitals of each individual atom</a:t>
            </a:r>
          </a:p>
          <a:p>
            <a:pPr marL="0" indent="0">
              <a:spcBef>
                <a:spcPct val="30000"/>
              </a:spcBef>
            </a:pPr>
            <a:r>
              <a:rPr lang="en-US" sz="2000" b="1" dirty="0"/>
              <a:t>k</a:t>
            </a:r>
            <a:r>
              <a:rPr lang="en-US" sz="2000" dirty="0"/>
              <a:t> is a quantum # that identifies the </a:t>
            </a:r>
            <a:r>
              <a:rPr lang="en-US" sz="2000" dirty="0" err="1"/>
              <a:t>wavefunction</a:t>
            </a:r>
            <a:r>
              <a:rPr lang="en-US" sz="2000" dirty="0"/>
              <a:t> and tells us the phase of the orbitals.</a:t>
            </a:r>
            <a:endParaRPr lang="en-US" sz="1800" dirty="0"/>
          </a:p>
        </p:txBody>
      </p:sp>
      <p:grpSp>
        <p:nvGrpSpPr>
          <p:cNvPr id="37892" name="Group 71"/>
          <p:cNvGrpSpPr>
            <a:grpSpLocks/>
          </p:cNvGrpSpPr>
          <p:nvPr/>
        </p:nvGrpSpPr>
        <p:grpSpPr bwMode="auto">
          <a:xfrm>
            <a:off x="4627563" y="1309688"/>
            <a:ext cx="4516437" cy="4905375"/>
            <a:chOff x="2832" y="768"/>
            <a:chExt cx="2845" cy="3090"/>
          </a:xfrm>
        </p:grpSpPr>
        <p:sp>
          <p:nvSpPr>
            <p:cNvPr id="37894" name="Rectangle 40"/>
            <p:cNvSpPr>
              <a:spLocks noChangeArrowheads="1"/>
            </p:cNvSpPr>
            <p:nvPr/>
          </p:nvSpPr>
          <p:spPr bwMode="auto">
            <a:xfrm>
              <a:off x="5184" y="3438"/>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7895" name="Group 64"/>
            <p:cNvGrpSpPr>
              <a:grpSpLocks/>
            </p:cNvGrpSpPr>
            <p:nvPr/>
          </p:nvGrpSpPr>
          <p:grpSpPr bwMode="auto">
            <a:xfrm>
              <a:off x="2832" y="768"/>
              <a:ext cx="2256" cy="2928"/>
              <a:chOff x="2928" y="768"/>
              <a:chExt cx="2256" cy="2928"/>
            </a:xfrm>
          </p:grpSpPr>
          <p:grpSp>
            <p:nvGrpSpPr>
              <p:cNvPr id="37902" name="Group 4"/>
              <p:cNvGrpSpPr>
                <a:grpSpLocks/>
              </p:cNvGrpSpPr>
              <p:nvPr/>
            </p:nvGrpSpPr>
            <p:grpSpPr bwMode="auto">
              <a:xfrm>
                <a:off x="2928" y="3408"/>
                <a:ext cx="2208" cy="288"/>
                <a:chOff x="2592" y="3743"/>
                <a:chExt cx="2208" cy="288"/>
              </a:xfrm>
            </p:grpSpPr>
            <p:sp>
              <p:nvSpPr>
                <p:cNvPr id="37948" name="Line 5"/>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9" name="Oval 6"/>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0" name="Line 7"/>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Oval 8"/>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2" name="Line 9"/>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Oval 10"/>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4" name="Line 11"/>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Oval 12"/>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56" name="Oval 13"/>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3" name="Group 14"/>
              <p:cNvGrpSpPr>
                <a:grpSpLocks/>
              </p:cNvGrpSpPr>
              <p:nvPr/>
            </p:nvGrpSpPr>
            <p:grpSpPr bwMode="auto">
              <a:xfrm>
                <a:off x="2928" y="2832"/>
                <a:ext cx="2208" cy="288"/>
                <a:chOff x="3072" y="3168"/>
                <a:chExt cx="2208" cy="288"/>
              </a:xfrm>
            </p:grpSpPr>
            <p:sp>
              <p:nvSpPr>
                <p:cNvPr id="37939" name="Line 15"/>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0" name="Oval 16"/>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1" name="Line 17"/>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Oval 18"/>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3" name="Line 19"/>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4" name="Oval 20"/>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5" name="Line 21"/>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6" name="Oval 22"/>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47" name="Oval 23"/>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04" name="Group 24"/>
              <p:cNvGrpSpPr>
                <a:grpSpLocks/>
              </p:cNvGrpSpPr>
              <p:nvPr/>
            </p:nvGrpSpPr>
            <p:grpSpPr bwMode="auto">
              <a:xfrm>
                <a:off x="2928" y="1104"/>
                <a:ext cx="2208" cy="288"/>
                <a:chOff x="3072" y="864"/>
                <a:chExt cx="2208" cy="288"/>
              </a:xfrm>
            </p:grpSpPr>
            <p:sp>
              <p:nvSpPr>
                <p:cNvPr id="37930" name="Line 25"/>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1" name="Oval 26"/>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2" name="Line 27"/>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3" name="Oval 28"/>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4" name="Line 29"/>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5" name="Oval 30"/>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6" name="Line 31"/>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Oval 32"/>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38" name="Oval 33"/>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7905" name="Text Box 34"/>
              <p:cNvSpPr txBox="1">
                <a:spLocks noChangeArrowheads="1"/>
              </p:cNvSpPr>
              <p:nvPr/>
            </p:nvSpPr>
            <p:spPr bwMode="auto">
              <a:xfrm>
                <a:off x="292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7906" name="Text Box 35"/>
              <p:cNvSpPr txBox="1">
                <a:spLocks noChangeArrowheads="1"/>
              </p:cNvSpPr>
              <p:nvPr/>
            </p:nvSpPr>
            <p:spPr bwMode="auto">
              <a:xfrm>
                <a:off x="340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7907" name="Text Box 36"/>
              <p:cNvSpPr txBox="1">
                <a:spLocks noChangeArrowheads="1"/>
              </p:cNvSpPr>
              <p:nvPr/>
            </p:nvSpPr>
            <p:spPr bwMode="auto">
              <a:xfrm>
                <a:off x="388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7908" name="Text Box 37"/>
              <p:cNvSpPr txBox="1">
                <a:spLocks noChangeArrowheads="1"/>
              </p:cNvSpPr>
              <p:nvPr/>
            </p:nvSpPr>
            <p:spPr bwMode="auto">
              <a:xfrm>
                <a:off x="436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7909" name="Text Box 38"/>
              <p:cNvSpPr txBox="1">
                <a:spLocks noChangeArrowheads="1"/>
              </p:cNvSpPr>
              <p:nvPr/>
            </p:nvSpPr>
            <p:spPr bwMode="auto">
              <a:xfrm>
                <a:off x="4848" y="76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7910" name="Group 41"/>
              <p:cNvGrpSpPr>
                <a:grpSpLocks/>
              </p:cNvGrpSpPr>
              <p:nvPr/>
            </p:nvGrpSpPr>
            <p:grpSpPr bwMode="auto">
              <a:xfrm>
                <a:off x="2928" y="2256"/>
                <a:ext cx="2208" cy="288"/>
                <a:chOff x="3072" y="2592"/>
                <a:chExt cx="2208" cy="288"/>
              </a:xfrm>
            </p:grpSpPr>
            <p:sp>
              <p:nvSpPr>
                <p:cNvPr id="37921"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3"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6"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8"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9"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7911" name="Group 51"/>
              <p:cNvGrpSpPr>
                <a:grpSpLocks/>
              </p:cNvGrpSpPr>
              <p:nvPr/>
            </p:nvGrpSpPr>
            <p:grpSpPr bwMode="auto">
              <a:xfrm>
                <a:off x="2928" y="1680"/>
                <a:ext cx="2208" cy="288"/>
                <a:chOff x="3072" y="1440"/>
                <a:chExt cx="2208" cy="288"/>
              </a:xfrm>
            </p:grpSpPr>
            <p:sp>
              <p:nvSpPr>
                <p:cNvPr id="37912"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4"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6"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19"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7920"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7896" name="Rectangle 62"/>
            <p:cNvSpPr>
              <a:spLocks noChangeArrowheads="1"/>
            </p:cNvSpPr>
            <p:nvPr/>
          </p:nvSpPr>
          <p:spPr bwMode="auto">
            <a:xfrm>
              <a:off x="5141" y="1134"/>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7897" name="Rectangle 63"/>
            <p:cNvSpPr>
              <a:spLocks noChangeArrowheads="1"/>
            </p:cNvSpPr>
            <p:nvPr/>
          </p:nvSpPr>
          <p:spPr bwMode="auto">
            <a:xfrm>
              <a:off x="5024" y="2286"/>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7898" name="Group 70"/>
            <p:cNvGrpSpPr>
              <a:grpSpLocks/>
            </p:cNvGrpSpPr>
            <p:nvPr/>
          </p:nvGrpSpPr>
          <p:grpSpPr bwMode="auto">
            <a:xfrm>
              <a:off x="3456" y="3570"/>
              <a:ext cx="480" cy="288"/>
              <a:chOff x="3456" y="3570"/>
              <a:chExt cx="480" cy="288"/>
            </a:xfrm>
          </p:grpSpPr>
          <p:sp>
            <p:nvSpPr>
              <p:cNvPr id="37899" name="Line 65"/>
              <p:cNvSpPr>
                <a:spLocks noChangeShapeType="1"/>
              </p:cNvSpPr>
              <p:nvPr/>
            </p:nvSpPr>
            <p:spPr bwMode="auto">
              <a:xfrm>
                <a:off x="345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66"/>
              <p:cNvSpPr>
                <a:spLocks noChangeShapeType="1"/>
              </p:cNvSpPr>
              <p:nvPr/>
            </p:nvSpPr>
            <p:spPr bwMode="auto">
              <a:xfrm>
                <a:off x="3936" y="357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Rectangle 67"/>
              <p:cNvSpPr>
                <a:spLocks noChangeArrowheads="1"/>
              </p:cNvSpPr>
              <p:nvPr/>
            </p:nvSpPr>
            <p:spPr bwMode="auto">
              <a:xfrm>
                <a:off x="3600" y="357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grpSp>
      </p:grpSp>
      <p:sp>
        <p:nvSpPr>
          <p:cNvPr id="14341" name="Rectangle 70"/>
          <p:cNvSpPr>
            <a:spLocks noChangeArrowheads="1"/>
          </p:cNvSpPr>
          <p:nvPr/>
        </p:nvSpPr>
        <p:spPr bwMode="auto">
          <a:xfrm>
            <a:off x="5500688" y="6211888"/>
            <a:ext cx="3643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a:t>The larger the absolute value of k, the more nodes one has</a:t>
            </a:r>
          </a:p>
        </p:txBody>
      </p:sp>
      <p:sp>
        <p:nvSpPr>
          <p:cNvPr id="2" name="TextBox 1">
            <a:extLst>
              <a:ext uri="{FF2B5EF4-FFF2-40B4-BE49-F238E27FC236}">
                <a16:creationId xmlns:a16="http://schemas.microsoft.com/office/drawing/2014/main" id="{4E9FB75B-C90E-4A9B-B2DD-038AD0BDCCEE}"/>
              </a:ext>
            </a:extLst>
          </p:cNvPr>
          <p:cNvSpPr txBox="1"/>
          <p:nvPr/>
        </p:nvSpPr>
        <p:spPr>
          <a:xfrm>
            <a:off x="4050323" y="2919046"/>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B46A3C1B-55E8-4BD3-A933-599D86CE7CB2}"/>
              </a:ext>
            </a:extLst>
          </p:cNvPr>
          <p:cNvSpPr txBox="1"/>
          <p:nvPr/>
        </p:nvSpPr>
        <p:spPr>
          <a:xfrm>
            <a:off x="2001837" y="2757488"/>
            <a:ext cx="1080120"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2865964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560" y="506760"/>
            <a:ext cx="4100513" cy="762000"/>
          </a:xfrm>
        </p:spPr>
        <p:txBody>
          <a:bodyPr/>
          <a:lstStyle/>
          <a:p>
            <a:r>
              <a:rPr lang="en-US" dirty="0"/>
              <a:t>Infinite 1D Chain of H atoms</a:t>
            </a:r>
          </a:p>
        </p:txBody>
      </p:sp>
      <p:sp>
        <p:nvSpPr>
          <p:cNvPr id="20544" name="Rectangle 64"/>
          <p:cNvSpPr>
            <a:spLocks noChangeArrowheads="1"/>
          </p:cNvSpPr>
          <p:nvPr/>
        </p:nvSpPr>
        <p:spPr bwMode="auto">
          <a:xfrm>
            <a:off x="436563" y="4800600"/>
            <a:ext cx="4191000" cy="1371600"/>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effectLst>
                  <a:outerShdw blurRad="38100" dist="38100" dir="2700000" algn="tl">
                    <a:srgbClr val="C0C0C0"/>
                  </a:outerShdw>
                </a:effectLst>
                <a:latin typeface="Comic Sans MS" pitchFamily="66" charset="0"/>
              </a:rPr>
              <a:t>k = 0 </a:t>
            </a:r>
          </a:p>
          <a:p>
            <a:pPr eaLnBrk="1" hangingPunct="1">
              <a:spcBef>
                <a:spcPct val="50000"/>
              </a:spcBef>
              <a:defRPr/>
            </a:pPr>
            <a:r>
              <a:rPr lang="en-US" sz="2000" dirty="0">
                <a:effectLst>
                  <a:outerShdw blurRad="38100" dist="38100" dir="2700000" algn="tl">
                    <a:srgbClr val="C0C0C0"/>
                  </a:outerShdw>
                </a:effectLst>
                <a:latin typeface="Symbol" pitchFamily="18" charset="2"/>
              </a:rPr>
              <a:t>Y</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1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2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3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4 </a:t>
            </a:r>
            <a:r>
              <a:rPr lang="en-US" sz="2000" dirty="0">
                <a:effectLst>
                  <a:outerShdw blurRad="38100" dist="38100" dir="2700000" algn="tl">
                    <a:srgbClr val="C0C0C0"/>
                  </a:outerShdw>
                </a:effectLst>
                <a:latin typeface="Arial" charset="0"/>
              </a:rPr>
              <a:t>+…</a:t>
            </a:r>
            <a:endParaRPr lang="en-US" sz="2000" dirty="0">
              <a:effectLst>
                <a:outerShdw blurRad="38100" dist="38100" dir="2700000" algn="tl">
                  <a:srgbClr val="C0C0C0"/>
                </a:outerShdw>
              </a:effectLst>
              <a:latin typeface="Symbol" pitchFamily="18" charset="2"/>
            </a:endParaRPr>
          </a:p>
          <a:p>
            <a:pPr eaLnBrk="1" hangingPunct="1">
              <a:spcBef>
                <a:spcPct val="50000"/>
              </a:spcBef>
              <a:defRPr/>
            </a:pPr>
            <a:endParaRPr lang="en-US" sz="2000" dirty="0">
              <a:effectLst>
                <a:outerShdw blurRad="38100" dist="38100" dir="2700000" algn="tl">
                  <a:srgbClr val="C0C0C0"/>
                </a:outerShdw>
              </a:effectLst>
              <a:latin typeface="Comic Sans MS" pitchFamily="66" charset="0"/>
            </a:endParaRPr>
          </a:p>
        </p:txBody>
      </p:sp>
      <p:sp>
        <p:nvSpPr>
          <p:cNvPr id="48136" name="Line 67"/>
          <p:cNvSpPr>
            <a:spLocks noChangeShapeType="1"/>
          </p:cNvSpPr>
          <p:nvPr/>
        </p:nvSpPr>
        <p:spPr bwMode="auto">
          <a:xfrm>
            <a:off x="3255963" y="5029200"/>
            <a:ext cx="1066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8921" name="Group 76"/>
          <p:cNvGrpSpPr>
            <a:grpSpLocks/>
          </p:cNvGrpSpPr>
          <p:nvPr/>
        </p:nvGrpSpPr>
        <p:grpSpPr bwMode="auto">
          <a:xfrm>
            <a:off x="4627563" y="971550"/>
            <a:ext cx="4516437" cy="5100638"/>
            <a:chOff x="2915" y="531"/>
            <a:chExt cx="2845" cy="3213"/>
          </a:xfrm>
        </p:grpSpPr>
        <p:sp>
          <p:nvSpPr>
            <p:cNvPr id="38924" name="Rectangle 4"/>
            <p:cNvSpPr>
              <a:spLocks noChangeArrowheads="1"/>
            </p:cNvSpPr>
            <p:nvPr/>
          </p:nvSpPr>
          <p:spPr bwMode="auto">
            <a:xfrm>
              <a:off x="5267" y="3150"/>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8925" name="Group 5"/>
            <p:cNvGrpSpPr>
              <a:grpSpLocks/>
            </p:cNvGrpSpPr>
            <p:nvPr/>
          </p:nvGrpSpPr>
          <p:grpSpPr bwMode="auto">
            <a:xfrm>
              <a:off x="2915" y="531"/>
              <a:ext cx="2256" cy="2877"/>
              <a:chOff x="2928" y="819"/>
              <a:chExt cx="2256" cy="2877"/>
            </a:xfrm>
          </p:grpSpPr>
          <p:grpSp>
            <p:nvGrpSpPr>
              <p:cNvPr id="38934" name="Group 6"/>
              <p:cNvGrpSpPr>
                <a:grpSpLocks/>
              </p:cNvGrpSpPr>
              <p:nvPr/>
            </p:nvGrpSpPr>
            <p:grpSpPr bwMode="auto">
              <a:xfrm>
                <a:off x="2928" y="3408"/>
                <a:ext cx="2208" cy="288"/>
                <a:chOff x="2592" y="3743"/>
                <a:chExt cx="2208" cy="288"/>
              </a:xfrm>
            </p:grpSpPr>
            <p:sp>
              <p:nvSpPr>
                <p:cNvPr id="38980" name="Line 7"/>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1" name="Oval 8"/>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2" name="Line 9"/>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3" name="Oval 10"/>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4" name="Line 11"/>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5" name="Oval 12"/>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6" name="Line 13"/>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7" name="Oval 14"/>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8" name="Oval 15"/>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5" name="Group 16"/>
              <p:cNvGrpSpPr>
                <a:grpSpLocks/>
              </p:cNvGrpSpPr>
              <p:nvPr/>
            </p:nvGrpSpPr>
            <p:grpSpPr bwMode="auto">
              <a:xfrm>
                <a:off x="2928" y="2832"/>
                <a:ext cx="2208" cy="288"/>
                <a:chOff x="3072" y="3168"/>
                <a:chExt cx="2208" cy="288"/>
              </a:xfrm>
            </p:grpSpPr>
            <p:sp>
              <p:nvSpPr>
                <p:cNvPr id="38971" name="Line 17"/>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2" name="Oval 18"/>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3" name="Line 19"/>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Oval 20"/>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5" name="Line 21"/>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Oval 22"/>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7" name="Line 23"/>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Oval 24"/>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9" name="Oval 25"/>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6" name="Group 26"/>
              <p:cNvGrpSpPr>
                <a:grpSpLocks/>
              </p:cNvGrpSpPr>
              <p:nvPr/>
            </p:nvGrpSpPr>
            <p:grpSpPr bwMode="auto">
              <a:xfrm>
                <a:off x="2928" y="1104"/>
                <a:ext cx="2208" cy="288"/>
                <a:chOff x="3072" y="864"/>
                <a:chExt cx="2208" cy="288"/>
              </a:xfrm>
            </p:grpSpPr>
            <p:sp>
              <p:nvSpPr>
                <p:cNvPr id="38962" name="Line 27"/>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3" name="Oval 28"/>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4" name="Line 29"/>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Oval 30"/>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6" name="Line 31"/>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Oval 32"/>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8" name="Line 33"/>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Oval 34"/>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0" name="Oval 35"/>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8937" name="Text Box 36"/>
              <p:cNvSpPr txBox="1">
                <a:spLocks noChangeArrowheads="1"/>
              </p:cNvSpPr>
              <p:nvPr/>
            </p:nvSpPr>
            <p:spPr bwMode="auto">
              <a:xfrm>
                <a:off x="292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8938" name="Text Box 37"/>
              <p:cNvSpPr txBox="1">
                <a:spLocks noChangeArrowheads="1"/>
              </p:cNvSpPr>
              <p:nvPr/>
            </p:nvSpPr>
            <p:spPr bwMode="auto">
              <a:xfrm>
                <a:off x="340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8939" name="Text Box 38"/>
              <p:cNvSpPr txBox="1">
                <a:spLocks noChangeArrowheads="1"/>
              </p:cNvSpPr>
              <p:nvPr/>
            </p:nvSpPr>
            <p:spPr bwMode="auto">
              <a:xfrm>
                <a:off x="388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8940" name="Text Box 39"/>
              <p:cNvSpPr txBox="1">
                <a:spLocks noChangeArrowheads="1"/>
              </p:cNvSpPr>
              <p:nvPr/>
            </p:nvSpPr>
            <p:spPr bwMode="auto">
              <a:xfrm>
                <a:off x="436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8941" name="Text Box 40"/>
              <p:cNvSpPr txBox="1">
                <a:spLocks noChangeArrowheads="1"/>
              </p:cNvSpPr>
              <p:nvPr/>
            </p:nvSpPr>
            <p:spPr bwMode="auto">
              <a:xfrm>
                <a:off x="484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8942" name="Group 41"/>
              <p:cNvGrpSpPr>
                <a:grpSpLocks/>
              </p:cNvGrpSpPr>
              <p:nvPr/>
            </p:nvGrpSpPr>
            <p:grpSpPr bwMode="auto">
              <a:xfrm>
                <a:off x="2928" y="2256"/>
                <a:ext cx="2208" cy="288"/>
                <a:chOff x="3072" y="2592"/>
                <a:chExt cx="2208" cy="288"/>
              </a:xfrm>
            </p:grpSpPr>
            <p:sp>
              <p:nvSpPr>
                <p:cNvPr id="38953"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5"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8"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0"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1"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43" name="Group 51"/>
              <p:cNvGrpSpPr>
                <a:grpSpLocks/>
              </p:cNvGrpSpPr>
              <p:nvPr/>
            </p:nvGrpSpPr>
            <p:grpSpPr bwMode="auto">
              <a:xfrm>
                <a:off x="2928" y="1680"/>
                <a:ext cx="2208" cy="288"/>
                <a:chOff x="3072" y="1440"/>
                <a:chExt cx="2208" cy="288"/>
              </a:xfrm>
            </p:grpSpPr>
            <p:sp>
              <p:nvSpPr>
                <p:cNvPr id="38944"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6"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8"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1"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2"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8926" name="Rectangle 61"/>
            <p:cNvSpPr>
              <a:spLocks noChangeArrowheads="1"/>
            </p:cNvSpPr>
            <p:nvPr/>
          </p:nvSpPr>
          <p:spPr bwMode="auto">
            <a:xfrm>
              <a:off x="5224" y="846"/>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8927" name="Rectangle 62"/>
            <p:cNvSpPr>
              <a:spLocks noChangeArrowheads="1"/>
            </p:cNvSpPr>
            <p:nvPr/>
          </p:nvSpPr>
          <p:spPr bwMode="auto">
            <a:xfrm>
              <a:off x="5107" y="1998"/>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8928" name="Group 68"/>
            <p:cNvGrpSpPr>
              <a:grpSpLocks/>
            </p:cNvGrpSpPr>
            <p:nvPr/>
          </p:nvGrpSpPr>
          <p:grpSpPr bwMode="auto">
            <a:xfrm>
              <a:off x="3312" y="3456"/>
              <a:ext cx="960" cy="288"/>
              <a:chOff x="3216" y="3840"/>
              <a:chExt cx="960" cy="288"/>
            </a:xfrm>
          </p:grpSpPr>
          <p:sp>
            <p:nvSpPr>
              <p:cNvPr id="38929" name="Line 69"/>
              <p:cNvSpPr>
                <a:spLocks noChangeShapeType="1"/>
              </p:cNvSpPr>
              <p:nvPr/>
            </p:nvSpPr>
            <p:spPr bwMode="auto">
              <a:xfrm>
                <a:off x="345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70"/>
              <p:cNvSpPr>
                <a:spLocks noChangeShapeType="1"/>
              </p:cNvSpPr>
              <p:nvPr/>
            </p:nvSpPr>
            <p:spPr bwMode="auto">
              <a:xfrm>
                <a:off x="393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Rectangle 71"/>
              <p:cNvSpPr>
                <a:spLocks noChangeArrowheads="1"/>
              </p:cNvSpPr>
              <p:nvPr/>
            </p:nvSpPr>
            <p:spPr bwMode="auto">
              <a:xfrm>
                <a:off x="3600" y="384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sp>
            <p:nvSpPr>
              <p:cNvPr id="38932" name="Line 72"/>
              <p:cNvSpPr>
                <a:spLocks noChangeShapeType="1"/>
              </p:cNvSpPr>
              <p:nvPr/>
            </p:nvSpPr>
            <p:spPr bwMode="auto">
              <a:xfrm>
                <a:off x="321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3" name="Line 73"/>
              <p:cNvSpPr>
                <a:spLocks noChangeShapeType="1"/>
              </p:cNvSpPr>
              <p:nvPr/>
            </p:nvSpPr>
            <p:spPr bwMode="auto">
              <a:xfrm flipH="1">
                <a:off x="393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468876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4" grpId="0"/>
      <p:bldP spid="481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560" y="506760"/>
            <a:ext cx="4100513" cy="762000"/>
          </a:xfrm>
        </p:spPr>
        <p:txBody>
          <a:bodyPr/>
          <a:lstStyle/>
          <a:p>
            <a:r>
              <a:rPr lang="en-US" dirty="0"/>
              <a:t>Infinite 1D Chain of H atoms</a:t>
            </a:r>
          </a:p>
        </p:txBody>
      </p:sp>
      <p:sp>
        <p:nvSpPr>
          <p:cNvPr id="48131" name="Rectangle 3"/>
          <p:cNvSpPr>
            <a:spLocks noGrp="1" noChangeArrowheads="1"/>
          </p:cNvSpPr>
          <p:nvPr>
            <p:ph type="body" idx="1"/>
          </p:nvPr>
        </p:nvSpPr>
        <p:spPr>
          <a:xfrm>
            <a:off x="360363" y="990600"/>
            <a:ext cx="4495800" cy="1600200"/>
          </a:xfrm>
        </p:spPr>
        <p:txBody>
          <a:bodyPr/>
          <a:lstStyle/>
          <a:p>
            <a:pPr marL="0" indent="0" algn="ctr">
              <a:buFontTx/>
              <a:buNone/>
            </a:pPr>
            <a:r>
              <a:rPr lang="en-US" b="1" dirty="0"/>
              <a:t>k = </a:t>
            </a:r>
            <a:r>
              <a:rPr lang="en-US" b="1" dirty="0">
                <a:latin typeface="Symbol" panose="05050102010706020507" pitchFamily="18" charset="2"/>
              </a:rPr>
              <a:t>p</a:t>
            </a:r>
            <a:r>
              <a:rPr lang="en-US" b="1" dirty="0"/>
              <a:t>/a</a:t>
            </a:r>
            <a:r>
              <a:rPr lang="en-US" sz="2000" dirty="0"/>
              <a:t> </a:t>
            </a:r>
          </a:p>
          <a:p>
            <a:pPr marL="0" indent="0">
              <a:buFontTx/>
              <a:buNone/>
            </a:pPr>
            <a:r>
              <a:rPr lang="en-US" sz="2000" dirty="0" err="1">
                <a:latin typeface="Symbol" panose="05050102010706020507" pitchFamily="18" charset="2"/>
              </a:rPr>
              <a:t>Y</a:t>
            </a:r>
            <a:r>
              <a:rPr lang="en-US" sz="2000" baseline="-25000" dirty="0" err="1">
                <a:latin typeface="Symbol" panose="05050102010706020507" pitchFamily="18" charset="2"/>
              </a:rPr>
              <a:t>p</a:t>
            </a:r>
            <a:r>
              <a:rPr lang="en-US" sz="2000" baseline="-25000" dirty="0"/>
              <a:t>/a</a:t>
            </a:r>
            <a:r>
              <a:rPr lang="en-US" sz="2000" dirty="0">
                <a:latin typeface="Arial" panose="020B0604020202020204" pitchFamily="34" charset="0"/>
              </a:rPr>
              <a:t> = </a:t>
            </a:r>
            <a:r>
              <a:rPr lang="en-US" sz="2000" dirty="0">
                <a:latin typeface="Symbol" panose="05050102010706020507" pitchFamily="18" charset="2"/>
              </a:rPr>
              <a:t>c</a:t>
            </a:r>
            <a:r>
              <a:rPr lang="en-US" sz="2000" baseline="-25000" dirty="0">
                <a:latin typeface="Arial" panose="020B0604020202020204" pitchFamily="34" charset="0"/>
              </a:rPr>
              <a:t>0</a:t>
            </a:r>
            <a:r>
              <a:rPr lang="en-US" sz="2000" dirty="0">
                <a:latin typeface="Arial" panose="020B0604020202020204" pitchFamily="34" charset="0"/>
              </a:rPr>
              <a:t>+(exp{</a:t>
            </a:r>
            <a:r>
              <a:rPr lang="en-US" sz="2000" dirty="0" err="1">
                <a:latin typeface="Arial" panose="020B0604020202020204" pitchFamily="34" charset="0"/>
              </a:rPr>
              <a:t>i</a:t>
            </a:r>
            <a:r>
              <a:rPr lang="en-US" sz="2000" dirty="0" err="1">
                <a:latin typeface="Symbol" panose="05050102010706020507" pitchFamily="18" charset="2"/>
              </a:rPr>
              <a:t>p</a:t>
            </a:r>
            <a:r>
              <a:rPr lang="en-US" sz="2000" dirty="0">
                <a:latin typeface="Arial" panose="020B0604020202020204" pitchFamily="34" charset="0"/>
              </a:rPr>
              <a:t>})</a:t>
            </a:r>
            <a:r>
              <a:rPr lang="en-US" sz="2000" dirty="0">
                <a:latin typeface="Symbol" panose="05050102010706020507" pitchFamily="18" charset="2"/>
              </a:rPr>
              <a:t>c</a:t>
            </a:r>
            <a:r>
              <a:rPr lang="en-US" sz="2000" baseline="-25000" dirty="0">
                <a:latin typeface="Arial" panose="020B0604020202020204" pitchFamily="34" charset="0"/>
              </a:rPr>
              <a:t>1 </a:t>
            </a:r>
            <a:r>
              <a:rPr lang="en-US" sz="2000" dirty="0">
                <a:latin typeface="Arial" panose="020B0604020202020204" pitchFamily="34" charset="0"/>
              </a:rPr>
              <a:t>+(exp{i2</a:t>
            </a:r>
            <a:r>
              <a:rPr lang="en-US" sz="2000" dirty="0">
                <a:latin typeface="Symbol" panose="05050102010706020507" pitchFamily="18" charset="2"/>
              </a:rPr>
              <a:t>p</a:t>
            </a:r>
            <a:r>
              <a:rPr lang="en-US" sz="2000" dirty="0">
                <a:latin typeface="Arial" panose="020B0604020202020204" pitchFamily="34" charset="0"/>
              </a:rPr>
              <a:t>})</a:t>
            </a:r>
            <a:r>
              <a:rPr lang="en-US" sz="2000" dirty="0">
                <a:latin typeface="Symbol" panose="05050102010706020507" pitchFamily="18" charset="2"/>
              </a:rPr>
              <a:t>c</a:t>
            </a:r>
            <a:r>
              <a:rPr lang="en-US" sz="2000" baseline="-25000" dirty="0">
                <a:latin typeface="Arial" panose="020B0604020202020204" pitchFamily="34" charset="0"/>
              </a:rPr>
              <a:t>2 </a:t>
            </a:r>
            <a:r>
              <a:rPr lang="en-US" sz="2000" dirty="0">
                <a:latin typeface="Arial" panose="020B0604020202020204" pitchFamily="34" charset="0"/>
              </a:rPr>
              <a:t>+(exp{i3</a:t>
            </a:r>
            <a:r>
              <a:rPr lang="en-US" sz="2000" dirty="0">
                <a:latin typeface="Symbol" panose="05050102010706020507" pitchFamily="18" charset="2"/>
              </a:rPr>
              <a:t>p</a:t>
            </a:r>
            <a:r>
              <a:rPr lang="en-US" sz="2000" dirty="0">
                <a:latin typeface="Arial" panose="020B0604020202020204" pitchFamily="34" charset="0"/>
              </a:rPr>
              <a:t>})</a:t>
            </a:r>
            <a:r>
              <a:rPr lang="en-US" sz="2000" dirty="0">
                <a:latin typeface="Symbol" panose="05050102010706020507" pitchFamily="18" charset="2"/>
              </a:rPr>
              <a:t>c</a:t>
            </a:r>
            <a:r>
              <a:rPr lang="en-US" sz="2000" baseline="-25000" dirty="0">
                <a:latin typeface="Arial" panose="020B0604020202020204" pitchFamily="34" charset="0"/>
              </a:rPr>
              <a:t>3</a:t>
            </a:r>
            <a:r>
              <a:rPr lang="en-US" sz="2000" dirty="0">
                <a:latin typeface="Arial" panose="020B0604020202020204" pitchFamily="34" charset="0"/>
              </a:rPr>
              <a:t>+(exp{i4</a:t>
            </a:r>
            <a:r>
              <a:rPr lang="en-US" sz="2000" dirty="0">
                <a:latin typeface="Symbol" panose="05050102010706020507" pitchFamily="18" charset="2"/>
              </a:rPr>
              <a:t>p</a:t>
            </a:r>
            <a:r>
              <a:rPr lang="en-US" sz="2000" dirty="0">
                <a:latin typeface="Arial" panose="020B0604020202020204" pitchFamily="34" charset="0"/>
              </a:rPr>
              <a:t>})</a:t>
            </a:r>
            <a:r>
              <a:rPr lang="en-US" sz="2000" dirty="0">
                <a:latin typeface="Symbol" panose="05050102010706020507" pitchFamily="18" charset="2"/>
              </a:rPr>
              <a:t>c</a:t>
            </a:r>
            <a:r>
              <a:rPr lang="en-US" sz="2000" baseline="-25000" dirty="0">
                <a:latin typeface="Arial" panose="020B0604020202020204" pitchFamily="34" charset="0"/>
              </a:rPr>
              <a:t>4</a:t>
            </a:r>
            <a:r>
              <a:rPr lang="en-US" sz="2000" dirty="0">
                <a:latin typeface="Arial" panose="020B0604020202020204" pitchFamily="34" charset="0"/>
              </a:rPr>
              <a:t>+…</a:t>
            </a:r>
            <a:r>
              <a:rPr lang="en-US" sz="2000" dirty="0"/>
              <a:t> </a:t>
            </a:r>
          </a:p>
          <a:p>
            <a:pPr marL="0" indent="0">
              <a:buFontTx/>
              <a:buNone/>
            </a:pPr>
            <a:endParaRPr lang="en-US" sz="2000" dirty="0"/>
          </a:p>
        </p:txBody>
      </p:sp>
      <p:sp>
        <p:nvSpPr>
          <p:cNvPr id="20544" name="Rectangle 64"/>
          <p:cNvSpPr>
            <a:spLocks noChangeArrowheads="1"/>
          </p:cNvSpPr>
          <p:nvPr/>
        </p:nvSpPr>
        <p:spPr bwMode="auto">
          <a:xfrm>
            <a:off x="436563" y="4800600"/>
            <a:ext cx="4191000" cy="1371600"/>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effectLst>
                  <a:outerShdw blurRad="38100" dist="38100" dir="2700000" algn="tl">
                    <a:srgbClr val="C0C0C0"/>
                  </a:outerShdw>
                </a:effectLst>
                <a:latin typeface="Comic Sans MS" pitchFamily="66" charset="0"/>
              </a:rPr>
              <a:t>k = 0 </a:t>
            </a:r>
          </a:p>
          <a:p>
            <a:pPr eaLnBrk="1" hangingPunct="1">
              <a:spcBef>
                <a:spcPct val="50000"/>
              </a:spcBef>
              <a:defRPr/>
            </a:pPr>
            <a:r>
              <a:rPr lang="en-US" sz="2000" dirty="0">
                <a:effectLst>
                  <a:outerShdw blurRad="38100" dist="38100" dir="2700000" algn="tl">
                    <a:srgbClr val="C0C0C0"/>
                  </a:outerShdw>
                </a:effectLst>
                <a:latin typeface="Symbol" pitchFamily="18" charset="2"/>
              </a:rPr>
              <a:t>Y</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1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2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3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4 </a:t>
            </a:r>
            <a:r>
              <a:rPr lang="en-US" sz="2000" dirty="0">
                <a:effectLst>
                  <a:outerShdw blurRad="38100" dist="38100" dir="2700000" algn="tl">
                    <a:srgbClr val="C0C0C0"/>
                  </a:outerShdw>
                </a:effectLst>
                <a:latin typeface="Arial" charset="0"/>
              </a:rPr>
              <a:t>+…</a:t>
            </a:r>
            <a:endParaRPr lang="en-US" sz="2000" dirty="0">
              <a:effectLst>
                <a:outerShdw blurRad="38100" dist="38100" dir="2700000" algn="tl">
                  <a:srgbClr val="C0C0C0"/>
                </a:outerShdw>
              </a:effectLst>
              <a:latin typeface="Symbol" pitchFamily="18" charset="2"/>
            </a:endParaRPr>
          </a:p>
          <a:p>
            <a:pPr eaLnBrk="1" hangingPunct="1">
              <a:spcBef>
                <a:spcPct val="50000"/>
              </a:spcBef>
              <a:defRPr/>
            </a:pPr>
            <a:endParaRPr lang="en-US" sz="2000" dirty="0">
              <a:effectLst>
                <a:outerShdw blurRad="38100" dist="38100" dir="2700000" algn="tl">
                  <a:srgbClr val="C0C0C0"/>
                </a:outerShdw>
              </a:effectLst>
              <a:latin typeface="Comic Sans MS" pitchFamily="66" charset="0"/>
            </a:endParaRPr>
          </a:p>
        </p:txBody>
      </p:sp>
      <p:sp>
        <p:nvSpPr>
          <p:cNvPr id="48134" name="Line 65"/>
          <p:cNvSpPr>
            <a:spLocks noChangeShapeType="1"/>
          </p:cNvSpPr>
          <p:nvPr/>
        </p:nvSpPr>
        <p:spPr bwMode="auto">
          <a:xfrm>
            <a:off x="3484563" y="1295400"/>
            <a:ext cx="990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67"/>
          <p:cNvSpPr>
            <a:spLocks noChangeShapeType="1"/>
          </p:cNvSpPr>
          <p:nvPr/>
        </p:nvSpPr>
        <p:spPr bwMode="auto">
          <a:xfrm>
            <a:off x="3255963" y="5029200"/>
            <a:ext cx="1066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8921" name="Group 76"/>
          <p:cNvGrpSpPr>
            <a:grpSpLocks/>
          </p:cNvGrpSpPr>
          <p:nvPr/>
        </p:nvGrpSpPr>
        <p:grpSpPr bwMode="auto">
          <a:xfrm>
            <a:off x="4627563" y="971550"/>
            <a:ext cx="4516437" cy="5100638"/>
            <a:chOff x="2915" y="531"/>
            <a:chExt cx="2845" cy="3213"/>
          </a:xfrm>
        </p:grpSpPr>
        <p:sp>
          <p:nvSpPr>
            <p:cNvPr id="38924" name="Rectangle 4"/>
            <p:cNvSpPr>
              <a:spLocks noChangeArrowheads="1"/>
            </p:cNvSpPr>
            <p:nvPr/>
          </p:nvSpPr>
          <p:spPr bwMode="auto">
            <a:xfrm>
              <a:off x="5267" y="3150"/>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8925" name="Group 5"/>
            <p:cNvGrpSpPr>
              <a:grpSpLocks/>
            </p:cNvGrpSpPr>
            <p:nvPr/>
          </p:nvGrpSpPr>
          <p:grpSpPr bwMode="auto">
            <a:xfrm>
              <a:off x="2915" y="531"/>
              <a:ext cx="2256" cy="2877"/>
              <a:chOff x="2928" y="819"/>
              <a:chExt cx="2256" cy="2877"/>
            </a:xfrm>
          </p:grpSpPr>
          <p:grpSp>
            <p:nvGrpSpPr>
              <p:cNvPr id="38934" name="Group 6"/>
              <p:cNvGrpSpPr>
                <a:grpSpLocks/>
              </p:cNvGrpSpPr>
              <p:nvPr/>
            </p:nvGrpSpPr>
            <p:grpSpPr bwMode="auto">
              <a:xfrm>
                <a:off x="2928" y="3408"/>
                <a:ext cx="2208" cy="288"/>
                <a:chOff x="2592" y="3743"/>
                <a:chExt cx="2208" cy="288"/>
              </a:xfrm>
            </p:grpSpPr>
            <p:sp>
              <p:nvSpPr>
                <p:cNvPr id="38980" name="Line 7"/>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1" name="Oval 8"/>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2" name="Line 9"/>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3" name="Oval 10"/>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4" name="Line 11"/>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5" name="Oval 12"/>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6" name="Line 13"/>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7" name="Oval 14"/>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8" name="Oval 15"/>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5" name="Group 16"/>
              <p:cNvGrpSpPr>
                <a:grpSpLocks/>
              </p:cNvGrpSpPr>
              <p:nvPr/>
            </p:nvGrpSpPr>
            <p:grpSpPr bwMode="auto">
              <a:xfrm>
                <a:off x="2928" y="2832"/>
                <a:ext cx="2208" cy="288"/>
                <a:chOff x="3072" y="3168"/>
                <a:chExt cx="2208" cy="288"/>
              </a:xfrm>
            </p:grpSpPr>
            <p:sp>
              <p:nvSpPr>
                <p:cNvPr id="38971" name="Line 17"/>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2" name="Oval 18"/>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3" name="Line 19"/>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Oval 20"/>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5" name="Line 21"/>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Oval 22"/>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7" name="Line 23"/>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Oval 24"/>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9" name="Oval 25"/>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6" name="Group 26"/>
              <p:cNvGrpSpPr>
                <a:grpSpLocks/>
              </p:cNvGrpSpPr>
              <p:nvPr/>
            </p:nvGrpSpPr>
            <p:grpSpPr bwMode="auto">
              <a:xfrm>
                <a:off x="2928" y="1104"/>
                <a:ext cx="2208" cy="288"/>
                <a:chOff x="3072" y="864"/>
                <a:chExt cx="2208" cy="288"/>
              </a:xfrm>
            </p:grpSpPr>
            <p:sp>
              <p:nvSpPr>
                <p:cNvPr id="38962" name="Line 27"/>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3" name="Oval 28"/>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4" name="Line 29"/>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Oval 30"/>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6" name="Line 31"/>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Oval 32"/>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8" name="Line 33"/>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Oval 34"/>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0" name="Oval 35"/>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8937" name="Text Box 36"/>
              <p:cNvSpPr txBox="1">
                <a:spLocks noChangeArrowheads="1"/>
              </p:cNvSpPr>
              <p:nvPr/>
            </p:nvSpPr>
            <p:spPr bwMode="auto">
              <a:xfrm>
                <a:off x="292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8938" name="Text Box 37"/>
              <p:cNvSpPr txBox="1">
                <a:spLocks noChangeArrowheads="1"/>
              </p:cNvSpPr>
              <p:nvPr/>
            </p:nvSpPr>
            <p:spPr bwMode="auto">
              <a:xfrm>
                <a:off x="340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8939" name="Text Box 38"/>
              <p:cNvSpPr txBox="1">
                <a:spLocks noChangeArrowheads="1"/>
              </p:cNvSpPr>
              <p:nvPr/>
            </p:nvSpPr>
            <p:spPr bwMode="auto">
              <a:xfrm>
                <a:off x="388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8940" name="Text Box 39"/>
              <p:cNvSpPr txBox="1">
                <a:spLocks noChangeArrowheads="1"/>
              </p:cNvSpPr>
              <p:nvPr/>
            </p:nvSpPr>
            <p:spPr bwMode="auto">
              <a:xfrm>
                <a:off x="436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8941" name="Text Box 40"/>
              <p:cNvSpPr txBox="1">
                <a:spLocks noChangeArrowheads="1"/>
              </p:cNvSpPr>
              <p:nvPr/>
            </p:nvSpPr>
            <p:spPr bwMode="auto">
              <a:xfrm>
                <a:off x="484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8942" name="Group 41"/>
              <p:cNvGrpSpPr>
                <a:grpSpLocks/>
              </p:cNvGrpSpPr>
              <p:nvPr/>
            </p:nvGrpSpPr>
            <p:grpSpPr bwMode="auto">
              <a:xfrm>
                <a:off x="2928" y="2256"/>
                <a:ext cx="2208" cy="288"/>
                <a:chOff x="3072" y="2592"/>
                <a:chExt cx="2208" cy="288"/>
              </a:xfrm>
            </p:grpSpPr>
            <p:sp>
              <p:nvSpPr>
                <p:cNvPr id="38953"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5"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8"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0"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1"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43" name="Group 51"/>
              <p:cNvGrpSpPr>
                <a:grpSpLocks/>
              </p:cNvGrpSpPr>
              <p:nvPr/>
            </p:nvGrpSpPr>
            <p:grpSpPr bwMode="auto">
              <a:xfrm>
                <a:off x="2928" y="1680"/>
                <a:ext cx="2208" cy="288"/>
                <a:chOff x="3072" y="1440"/>
                <a:chExt cx="2208" cy="288"/>
              </a:xfrm>
            </p:grpSpPr>
            <p:sp>
              <p:nvSpPr>
                <p:cNvPr id="38944"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6"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8"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1"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2"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8926" name="Rectangle 61"/>
            <p:cNvSpPr>
              <a:spLocks noChangeArrowheads="1"/>
            </p:cNvSpPr>
            <p:nvPr/>
          </p:nvSpPr>
          <p:spPr bwMode="auto">
            <a:xfrm>
              <a:off x="5224" y="846"/>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8927" name="Rectangle 62"/>
            <p:cNvSpPr>
              <a:spLocks noChangeArrowheads="1"/>
            </p:cNvSpPr>
            <p:nvPr/>
          </p:nvSpPr>
          <p:spPr bwMode="auto">
            <a:xfrm>
              <a:off x="5107" y="1998"/>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8928" name="Group 68"/>
            <p:cNvGrpSpPr>
              <a:grpSpLocks/>
            </p:cNvGrpSpPr>
            <p:nvPr/>
          </p:nvGrpSpPr>
          <p:grpSpPr bwMode="auto">
            <a:xfrm>
              <a:off x="3312" y="3456"/>
              <a:ext cx="960" cy="288"/>
              <a:chOff x="3216" y="3840"/>
              <a:chExt cx="960" cy="288"/>
            </a:xfrm>
          </p:grpSpPr>
          <p:sp>
            <p:nvSpPr>
              <p:cNvPr id="38929" name="Line 69"/>
              <p:cNvSpPr>
                <a:spLocks noChangeShapeType="1"/>
              </p:cNvSpPr>
              <p:nvPr/>
            </p:nvSpPr>
            <p:spPr bwMode="auto">
              <a:xfrm>
                <a:off x="345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70"/>
              <p:cNvSpPr>
                <a:spLocks noChangeShapeType="1"/>
              </p:cNvSpPr>
              <p:nvPr/>
            </p:nvSpPr>
            <p:spPr bwMode="auto">
              <a:xfrm>
                <a:off x="393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Rectangle 71"/>
              <p:cNvSpPr>
                <a:spLocks noChangeArrowheads="1"/>
              </p:cNvSpPr>
              <p:nvPr/>
            </p:nvSpPr>
            <p:spPr bwMode="auto">
              <a:xfrm>
                <a:off x="3600" y="384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sp>
            <p:nvSpPr>
              <p:cNvPr id="38932" name="Line 72"/>
              <p:cNvSpPr>
                <a:spLocks noChangeShapeType="1"/>
              </p:cNvSpPr>
              <p:nvPr/>
            </p:nvSpPr>
            <p:spPr bwMode="auto">
              <a:xfrm>
                <a:off x="321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3" name="Line 73"/>
              <p:cNvSpPr>
                <a:spLocks noChangeShapeType="1"/>
              </p:cNvSpPr>
              <p:nvPr/>
            </p:nvSpPr>
            <p:spPr bwMode="auto">
              <a:xfrm flipH="1">
                <a:off x="393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817078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20544" grpId="0"/>
      <p:bldP spid="48134" grpId="0" animBg="1"/>
      <p:bldP spid="481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560" y="506760"/>
            <a:ext cx="4100513" cy="762000"/>
          </a:xfrm>
        </p:spPr>
        <p:txBody>
          <a:bodyPr/>
          <a:lstStyle/>
          <a:p>
            <a:r>
              <a:rPr lang="en-US" dirty="0"/>
              <a:t>Infinite 1D Chain of H atoms</a:t>
            </a:r>
          </a:p>
        </p:txBody>
      </p:sp>
      <p:sp>
        <p:nvSpPr>
          <p:cNvPr id="48131" name="Rectangle 3"/>
          <p:cNvSpPr>
            <a:spLocks noGrp="1" noChangeArrowheads="1"/>
          </p:cNvSpPr>
          <p:nvPr>
            <p:ph type="body" idx="1"/>
          </p:nvPr>
        </p:nvSpPr>
        <p:spPr>
          <a:xfrm>
            <a:off x="360363" y="990600"/>
            <a:ext cx="4495800" cy="1600200"/>
          </a:xfrm>
        </p:spPr>
        <p:txBody>
          <a:bodyPr/>
          <a:lstStyle/>
          <a:p>
            <a:pPr marL="0" indent="0" algn="ctr">
              <a:buFontTx/>
              <a:buNone/>
            </a:pPr>
            <a:r>
              <a:rPr lang="en-US" b="1"/>
              <a:t>k = </a:t>
            </a:r>
            <a:r>
              <a:rPr lang="en-US" b="1">
                <a:latin typeface="Symbol" panose="05050102010706020507" pitchFamily="18" charset="2"/>
              </a:rPr>
              <a:t>p</a:t>
            </a:r>
            <a:r>
              <a:rPr lang="en-US" b="1"/>
              <a:t>/a</a:t>
            </a:r>
            <a:r>
              <a:rPr lang="en-US" sz="2000"/>
              <a:t> </a:t>
            </a:r>
          </a:p>
          <a:p>
            <a:pPr marL="0" indent="0">
              <a:buFontTx/>
              <a:buNone/>
            </a:pPr>
            <a:r>
              <a:rPr lang="en-US" sz="2000">
                <a:latin typeface="Symbol" panose="05050102010706020507" pitchFamily="18" charset="2"/>
              </a:rPr>
              <a:t>Y</a:t>
            </a:r>
            <a:r>
              <a:rPr lang="en-US" sz="2000" baseline="-25000">
                <a:latin typeface="Symbol" panose="05050102010706020507" pitchFamily="18" charset="2"/>
              </a:rPr>
              <a:t>p</a:t>
            </a:r>
            <a:r>
              <a:rPr lang="en-US" sz="2000" baseline="-25000"/>
              <a:t>/a</a:t>
            </a:r>
            <a:r>
              <a:rPr lang="en-US" sz="2000">
                <a:latin typeface="Arial" panose="020B0604020202020204" pitchFamily="34" charset="0"/>
              </a:rPr>
              <a:t> = </a:t>
            </a:r>
            <a:r>
              <a:rPr lang="en-US" sz="2000">
                <a:latin typeface="Symbol" panose="05050102010706020507" pitchFamily="18" charset="2"/>
              </a:rPr>
              <a:t>c</a:t>
            </a:r>
            <a:r>
              <a:rPr lang="en-US" sz="2000" baseline="-25000">
                <a:latin typeface="Arial" panose="020B0604020202020204" pitchFamily="34" charset="0"/>
              </a:rPr>
              <a:t>0</a:t>
            </a:r>
            <a:r>
              <a:rPr lang="en-US" sz="2000">
                <a:latin typeface="Arial" panose="020B0604020202020204" pitchFamily="34" charset="0"/>
              </a:rPr>
              <a:t>+(exp{i</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1 </a:t>
            </a:r>
            <a:r>
              <a:rPr lang="en-US" sz="2000">
                <a:latin typeface="Arial" panose="020B0604020202020204" pitchFamily="34" charset="0"/>
              </a:rPr>
              <a:t>+(exp{i2</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2 </a:t>
            </a:r>
            <a:r>
              <a:rPr lang="en-US" sz="2000">
                <a:latin typeface="Arial" panose="020B0604020202020204" pitchFamily="34" charset="0"/>
              </a:rPr>
              <a:t>+(exp{i3</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3</a:t>
            </a:r>
            <a:r>
              <a:rPr lang="en-US" sz="2000">
                <a:latin typeface="Arial" panose="020B0604020202020204" pitchFamily="34" charset="0"/>
              </a:rPr>
              <a:t>+(exp{i4</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4</a:t>
            </a:r>
            <a:r>
              <a:rPr lang="en-US" sz="2000">
                <a:latin typeface="Arial" panose="020B0604020202020204" pitchFamily="34" charset="0"/>
              </a:rPr>
              <a:t>+…</a:t>
            </a:r>
            <a:r>
              <a:rPr lang="en-US" sz="2000"/>
              <a:t> </a:t>
            </a:r>
          </a:p>
          <a:p>
            <a:pPr marL="0" indent="0">
              <a:buFontTx/>
              <a:buNone/>
            </a:pPr>
            <a:r>
              <a:rPr lang="en-US" sz="2000">
                <a:latin typeface="Symbol" panose="05050102010706020507" pitchFamily="18" charset="2"/>
              </a:rPr>
              <a:t>Y</a:t>
            </a:r>
            <a:r>
              <a:rPr lang="en-US" sz="2000" baseline="-25000">
                <a:latin typeface="Symbol" panose="05050102010706020507" pitchFamily="18" charset="2"/>
              </a:rPr>
              <a:t>p</a:t>
            </a:r>
            <a:r>
              <a:rPr lang="en-US" sz="2000" baseline="-25000"/>
              <a:t>/a</a:t>
            </a:r>
            <a:r>
              <a:rPr lang="en-US" sz="2000">
                <a:latin typeface="Arial" panose="020B0604020202020204" pitchFamily="34" charset="0"/>
              </a:rPr>
              <a:t> = </a:t>
            </a:r>
            <a:r>
              <a:rPr lang="en-US" sz="2000">
                <a:latin typeface="Symbol" panose="05050102010706020507" pitchFamily="18" charset="2"/>
              </a:rPr>
              <a:t>c</a:t>
            </a:r>
            <a:r>
              <a:rPr lang="en-US" sz="2000" baseline="-25000">
                <a:latin typeface="Arial" panose="020B0604020202020204" pitchFamily="34" charset="0"/>
              </a:rPr>
              <a:t>0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1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2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3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4 </a:t>
            </a:r>
            <a:r>
              <a:rPr lang="en-US" sz="2000">
                <a:latin typeface="Arial" panose="020B0604020202020204" pitchFamily="34" charset="0"/>
              </a:rPr>
              <a:t>+…</a:t>
            </a:r>
            <a:r>
              <a:rPr lang="en-US" sz="2000"/>
              <a:t> </a:t>
            </a:r>
          </a:p>
          <a:p>
            <a:pPr marL="0" indent="0">
              <a:buFontTx/>
              <a:buNone/>
            </a:pPr>
            <a:endParaRPr lang="en-US" sz="2000"/>
          </a:p>
        </p:txBody>
      </p:sp>
      <p:sp>
        <p:nvSpPr>
          <p:cNvPr id="20544" name="Rectangle 64"/>
          <p:cNvSpPr>
            <a:spLocks noChangeArrowheads="1"/>
          </p:cNvSpPr>
          <p:nvPr/>
        </p:nvSpPr>
        <p:spPr bwMode="auto">
          <a:xfrm>
            <a:off x="436563" y="4800600"/>
            <a:ext cx="4191000" cy="1371600"/>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effectLst>
                  <a:outerShdw blurRad="38100" dist="38100" dir="2700000" algn="tl">
                    <a:srgbClr val="C0C0C0"/>
                  </a:outerShdw>
                </a:effectLst>
                <a:latin typeface="Comic Sans MS" pitchFamily="66" charset="0"/>
              </a:rPr>
              <a:t>k = 0 </a:t>
            </a:r>
          </a:p>
          <a:p>
            <a:pPr eaLnBrk="1" hangingPunct="1">
              <a:spcBef>
                <a:spcPct val="50000"/>
              </a:spcBef>
              <a:defRPr/>
            </a:pPr>
            <a:r>
              <a:rPr lang="en-US" sz="2000" dirty="0">
                <a:effectLst>
                  <a:outerShdw blurRad="38100" dist="38100" dir="2700000" algn="tl">
                    <a:srgbClr val="C0C0C0"/>
                  </a:outerShdw>
                </a:effectLst>
                <a:latin typeface="Symbol" pitchFamily="18" charset="2"/>
              </a:rPr>
              <a:t>Y</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1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2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3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4 </a:t>
            </a:r>
            <a:r>
              <a:rPr lang="en-US" sz="2000" dirty="0">
                <a:effectLst>
                  <a:outerShdw blurRad="38100" dist="38100" dir="2700000" algn="tl">
                    <a:srgbClr val="C0C0C0"/>
                  </a:outerShdw>
                </a:effectLst>
                <a:latin typeface="Arial" charset="0"/>
              </a:rPr>
              <a:t>+…</a:t>
            </a:r>
            <a:endParaRPr lang="en-US" sz="2000" dirty="0">
              <a:effectLst>
                <a:outerShdw blurRad="38100" dist="38100" dir="2700000" algn="tl">
                  <a:srgbClr val="C0C0C0"/>
                </a:outerShdw>
              </a:effectLst>
              <a:latin typeface="Symbol" pitchFamily="18" charset="2"/>
            </a:endParaRPr>
          </a:p>
          <a:p>
            <a:pPr eaLnBrk="1" hangingPunct="1">
              <a:spcBef>
                <a:spcPct val="50000"/>
              </a:spcBef>
              <a:defRPr/>
            </a:pPr>
            <a:endParaRPr lang="en-US" sz="2000" dirty="0">
              <a:effectLst>
                <a:outerShdw blurRad="38100" dist="38100" dir="2700000" algn="tl">
                  <a:srgbClr val="C0C0C0"/>
                </a:outerShdw>
              </a:effectLst>
              <a:latin typeface="Comic Sans MS" pitchFamily="66" charset="0"/>
            </a:endParaRPr>
          </a:p>
        </p:txBody>
      </p:sp>
      <p:sp>
        <p:nvSpPr>
          <p:cNvPr id="48134" name="Line 65"/>
          <p:cNvSpPr>
            <a:spLocks noChangeShapeType="1"/>
          </p:cNvSpPr>
          <p:nvPr/>
        </p:nvSpPr>
        <p:spPr bwMode="auto">
          <a:xfrm>
            <a:off x="3484563" y="1295400"/>
            <a:ext cx="990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67"/>
          <p:cNvSpPr>
            <a:spLocks noChangeShapeType="1"/>
          </p:cNvSpPr>
          <p:nvPr/>
        </p:nvSpPr>
        <p:spPr bwMode="auto">
          <a:xfrm>
            <a:off x="3255963" y="5029200"/>
            <a:ext cx="1066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8921" name="Group 76"/>
          <p:cNvGrpSpPr>
            <a:grpSpLocks/>
          </p:cNvGrpSpPr>
          <p:nvPr/>
        </p:nvGrpSpPr>
        <p:grpSpPr bwMode="auto">
          <a:xfrm>
            <a:off x="4627563" y="971550"/>
            <a:ext cx="4516437" cy="5100638"/>
            <a:chOff x="2915" y="531"/>
            <a:chExt cx="2845" cy="3213"/>
          </a:xfrm>
        </p:grpSpPr>
        <p:sp>
          <p:nvSpPr>
            <p:cNvPr id="38924" name="Rectangle 4"/>
            <p:cNvSpPr>
              <a:spLocks noChangeArrowheads="1"/>
            </p:cNvSpPr>
            <p:nvPr/>
          </p:nvSpPr>
          <p:spPr bwMode="auto">
            <a:xfrm>
              <a:off x="5267" y="3150"/>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8925" name="Group 5"/>
            <p:cNvGrpSpPr>
              <a:grpSpLocks/>
            </p:cNvGrpSpPr>
            <p:nvPr/>
          </p:nvGrpSpPr>
          <p:grpSpPr bwMode="auto">
            <a:xfrm>
              <a:off x="2915" y="531"/>
              <a:ext cx="2256" cy="2877"/>
              <a:chOff x="2928" y="819"/>
              <a:chExt cx="2256" cy="2877"/>
            </a:xfrm>
          </p:grpSpPr>
          <p:grpSp>
            <p:nvGrpSpPr>
              <p:cNvPr id="38934" name="Group 6"/>
              <p:cNvGrpSpPr>
                <a:grpSpLocks/>
              </p:cNvGrpSpPr>
              <p:nvPr/>
            </p:nvGrpSpPr>
            <p:grpSpPr bwMode="auto">
              <a:xfrm>
                <a:off x="2928" y="3408"/>
                <a:ext cx="2208" cy="288"/>
                <a:chOff x="2592" y="3743"/>
                <a:chExt cx="2208" cy="288"/>
              </a:xfrm>
            </p:grpSpPr>
            <p:sp>
              <p:nvSpPr>
                <p:cNvPr id="38980" name="Line 7"/>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1" name="Oval 8"/>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2" name="Line 9"/>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3" name="Oval 10"/>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4" name="Line 11"/>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5" name="Oval 12"/>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6" name="Line 13"/>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7" name="Oval 14"/>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8" name="Oval 15"/>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5" name="Group 16"/>
              <p:cNvGrpSpPr>
                <a:grpSpLocks/>
              </p:cNvGrpSpPr>
              <p:nvPr/>
            </p:nvGrpSpPr>
            <p:grpSpPr bwMode="auto">
              <a:xfrm>
                <a:off x="2928" y="2832"/>
                <a:ext cx="2208" cy="288"/>
                <a:chOff x="3072" y="3168"/>
                <a:chExt cx="2208" cy="288"/>
              </a:xfrm>
            </p:grpSpPr>
            <p:sp>
              <p:nvSpPr>
                <p:cNvPr id="38971" name="Line 17"/>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2" name="Oval 18"/>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3" name="Line 19"/>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Oval 20"/>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5" name="Line 21"/>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Oval 22"/>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7" name="Line 23"/>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Oval 24"/>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9" name="Oval 25"/>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6" name="Group 26"/>
              <p:cNvGrpSpPr>
                <a:grpSpLocks/>
              </p:cNvGrpSpPr>
              <p:nvPr/>
            </p:nvGrpSpPr>
            <p:grpSpPr bwMode="auto">
              <a:xfrm>
                <a:off x="2928" y="1104"/>
                <a:ext cx="2208" cy="288"/>
                <a:chOff x="3072" y="864"/>
                <a:chExt cx="2208" cy="288"/>
              </a:xfrm>
            </p:grpSpPr>
            <p:sp>
              <p:nvSpPr>
                <p:cNvPr id="38962" name="Line 27"/>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3" name="Oval 28"/>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4" name="Line 29"/>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Oval 30"/>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6" name="Line 31"/>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Oval 32"/>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8" name="Line 33"/>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Oval 34"/>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0" name="Oval 35"/>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8937" name="Text Box 36"/>
              <p:cNvSpPr txBox="1">
                <a:spLocks noChangeArrowheads="1"/>
              </p:cNvSpPr>
              <p:nvPr/>
            </p:nvSpPr>
            <p:spPr bwMode="auto">
              <a:xfrm>
                <a:off x="292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8938" name="Text Box 37"/>
              <p:cNvSpPr txBox="1">
                <a:spLocks noChangeArrowheads="1"/>
              </p:cNvSpPr>
              <p:nvPr/>
            </p:nvSpPr>
            <p:spPr bwMode="auto">
              <a:xfrm>
                <a:off x="340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8939" name="Text Box 38"/>
              <p:cNvSpPr txBox="1">
                <a:spLocks noChangeArrowheads="1"/>
              </p:cNvSpPr>
              <p:nvPr/>
            </p:nvSpPr>
            <p:spPr bwMode="auto">
              <a:xfrm>
                <a:off x="388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8940" name="Text Box 39"/>
              <p:cNvSpPr txBox="1">
                <a:spLocks noChangeArrowheads="1"/>
              </p:cNvSpPr>
              <p:nvPr/>
            </p:nvSpPr>
            <p:spPr bwMode="auto">
              <a:xfrm>
                <a:off x="436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8941" name="Text Box 40"/>
              <p:cNvSpPr txBox="1">
                <a:spLocks noChangeArrowheads="1"/>
              </p:cNvSpPr>
              <p:nvPr/>
            </p:nvSpPr>
            <p:spPr bwMode="auto">
              <a:xfrm>
                <a:off x="484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8942" name="Group 41"/>
              <p:cNvGrpSpPr>
                <a:grpSpLocks/>
              </p:cNvGrpSpPr>
              <p:nvPr/>
            </p:nvGrpSpPr>
            <p:grpSpPr bwMode="auto">
              <a:xfrm>
                <a:off x="2928" y="2256"/>
                <a:ext cx="2208" cy="288"/>
                <a:chOff x="3072" y="2592"/>
                <a:chExt cx="2208" cy="288"/>
              </a:xfrm>
            </p:grpSpPr>
            <p:sp>
              <p:nvSpPr>
                <p:cNvPr id="38953"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5"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8"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0"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1"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43" name="Group 51"/>
              <p:cNvGrpSpPr>
                <a:grpSpLocks/>
              </p:cNvGrpSpPr>
              <p:nvPr/>
            </p:nvGrpSpPr>
            <p:grpSpPr bwMode="auto">
              <a:xfrm>
                <a:off x="2928" y="1680"/>
                <a:ext cx="2208" cy="288"/>
                <a:chOff x="3072" y="1440"/>
                <a:chExt cx="2208" cy="288"/>
              </a:xfrm>
            </p:grpSpPr>
            <p:sp>
              <p:nvSpPr>
                <p:cNvPr id="38944"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6"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8"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1"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2"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8926" name="Rectangle 61"/>
            <p:cNvSpPr>
              <a:spLocks noChangeArrowheads="1"/>
            </p:cNvSpPr>
            <p:nvPr/>
          </p:nvSpPr>
          <p:spPr bwMode="auto">
            <a:xfrm>
              <a:off x="5224" y="846"/>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8927" name="Rectangle 62"/>
            <p:cNvSpPr>
              <a:spLocks noChangeArrowheads="1"/>
            </p:cNvSpPr>
            <p:nvPr/>
          </p:nvSpPr>
          <p:spPr bwMode="auto">
            <a:xfrm>
              <a:off x="5107" y="1998"/>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8928" name="Group 68"/>
            <p:cNvGrpSpPr>
              <a:grpSpLocks/>
            </p:cNvGrpSpPr>
            <p:nvPr/>
          </p:nvGrpSpPr>
          <p:grpSpPr bwMode="auto">
            <a:xfrm>
              <a:off x="3312" y="3456"/>
              <a:ext cx="960" cy="288"/>
              <a:chOff x="3216" y="3840"/>
              <a:chExt cx="960" cy="288"/>
            </a:xfrm>
          </p:grpSpPr>
          <p:sp>
            <p:nvSpPr>
              <p:cNvPr id="38929" name="Line 69"/>
              <p:cNvSpPr>
                <a:spLocks noChangeShapeType="1"/>
              </p:cNvSpPr>
              <p:nvPr/>
            </p:nvSpPr>
            <p:spPr bwMode="auto">
              <a:xfrm>
                <a:off x="345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70"/>
              <p:cNvSpPr>
                <a:spLocks noChangeShapeType="1"/>
              </p:cNvSpPr>
              <p:nvPr/>
            </p:nvSpPr>
            <p:spPr bwMode="auto">
              <a:xfrm>
                <a:off x="393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Rectangle 71"/>
              <p:cNvSpPr>
                <a:spLocks noChangeArrowheads="1"/>
              </p:cNvSpPr>
              <p:nvPr/>
            </p:nvSpPr>
            <p:spPr bwMode="auto">
              <a:xfrm>
                <a:off x="3600" y="384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sp>
            <p:nvSpPr>
              <p:cNvPr id="38932" name="Line 72"/>
              <p:cNvSpPr>
                <a:spLocks noChangeShapeType="1"/>
              </p:cNvSpPr>
              <p:nvPr/>
            </p:nvSpPr>
            <p:spPr bwMode="auto">
              <a:xfrm>
                <a:off x="321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3" name="Line 73"/>
              <p:cNvSpPr>
                <a:spLocks noChangeShapeType="1"/>
              </p:cNvSpPr>
              <p:nvPr/>
            </p:nvSpPr>
            <p:spPr bwMode="auto">
              <a:xfrm flipH="1">
                <a:off x="393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0555" name="Text Box 75"/>
          <p:cNvSpPr txBox="1">
            <a:spLocks noChangeArrowheads="1"/>
          </p:cNvSpPr>
          <p:nvPr/>
        </p:nvSpPr>
        <p:spPr bwMode="auto">
          <a:xfrm>
            <a:off x="381000" y="6072188"/>
            <a:ext cx="8382000" cy="741362"/>
          </a:xfrm>
          <a:prstGeom prst="rect">
            <a:avLst/>
          </a:prstGeom>
          <a:noFill/>
          <a:ln w="9525">
            <a:solidFill>
              <a:schemeClr val="tx1"/>
            </a:solidFill>
            <a:miter lim="800000"/>
            <a:headEnd/>
            <a:tailEnd/>
          </a:ln>
          <a:effectLst/>
        </p:spPr>
        <p:txBody>
          <a:bodyPr>
            <a:spAutoFit/>
          </a:bodyPr>
          <a:lstStyle/>
          <a:p>
            <a:pPr algn="ctr" eaLnBrk="1" hangingPunct="1">
              <a:spcBef>
                <a:spcPct val="10000"/>
              </a:spcBef>
              <a:defRPr/>
            </a:pPr>
            <a:r>
              <a:rPr lang="en-US" sz="2000" b="1" dirty="0">
                <a:effectLst>
                  <a:outerShdw blurRad="38100" dist="38100" dir="2700000" algn="tl">
                    <a:srgbClr val="C0C0C0"/>
                  </a:outerShdw>
                </a:effectLst>
                <a:latin typeface="Comic Sans MS" pitchFamily="66" charset="0"/>
              </a:rPr>
              <a:t>k=0 </a:t>
            </a:r>
            <a:r>
              <a:rPr lang="en-US" sz="2000" b="1" dirty="0">
                <a:effectLst>
                  <a:outerShdw blurRad="38100" dist="38100" dir="2700000" algn="tl">
                    <a:srgbClr val="C0C0C0"/>
                  </a:outerShdw>
                </a:effectLst>
                <a:latin typeface="Comic Sans MS" pitchFamily="66" charset="0"/>
                <a:sym typeface="Symbol" pitchFamily="18" charset="2"/>
              </a:rPr>
              <a:t> </a:t>
            </a:r>
            <a:r>
              <a:rPr lang="en-US" sz="2000" dirty="0">
                <a:effectLst>
                  <a:outerShdw blurRad="38100" dist="38100" dir="2700000" algn="tl">
                    <a:srgbClr val="C0C0C0"/>
                  </a:outerShdw>
                </a:effectLst>
                <a:latin typeface="Comic Sans MS" pitchFamily="66" charset="0"/>
              </a:rPr>
              <a:t>orbital phase does not change when we translate by</a:t>
            </a:r>
            <a:r>
              <a:rPr lang="en-US" sz="2000" b="1" dirty="0">
                <a:effectLst>
                  <a:outerShdw blurRad="38100" dist="38100" dir="2700000" algn="tl">
                    <a:srgbClr val="C0C0C0"/>
                  </a:outerShdw>
                </a:effectLst>
                <a:latin typeface="Comic Sans MS" pitchFamily="66" charset="0"/>
              </a:rPr>
              <a:t> a</a:t>
            </a:r>
          </a:p>
          <a:p>
            <a:pPr algn="ctr" eaLnBrk="1" hangingPunct="1">
              <a:spcBef>
                <a:spcPct val="10000"/>
              </a:spcBef>
              <a:defRPr/>
            </a:pPr>
            <a:r>
              <a:rPr lang="en-US" sz="2000" b="1" dirty="0">
                <a:effectLst>
                  <a:outerShdw blurRad="38100" dist="38100" dir="2700000" algn="tl">
                    <a:srgbClr val="C0C0C0"/>
                  </a:outerShdw>
                </a:effectLst>
                <a:latin typeface="Comic Sans MS" pitchFamily="66" charset="0"/>
              </a:rPr>
              <a:t>k=</a:t>
            </a:r>
            <a:r>
              <a:rPr lang="en-US" sz="2000" b="1" dirty="0">
                <a:effectLst>
                  <a:outerShdw blurRad="38100" dist="38100" dir="2700000" algn="tl">
                    <a:srgbClr val="C0C0C0"/>
                  </a:outerShdw>
                </a:effectLst>
                <a:latin typeface="Symbol" pitchFamily="18" charset="2"/>
              </a:rPr>
              <a:t>p</a:t>
            </a:r>
            <a:r>
              <a:rPr lang="en-US" sz="2000" b="1" dirty="0">
                <a:effectLst>
                  <a:outerShdw blurRad="38100" dist="38100" dir="2700000" algn="tl">
                    <a:srgbClr val="C0C0C0"/>
                  </a:outerShdw>
                </a:effectLst>
                <a:latin typeface="Comic Sans MS" pitchFamily="66" charset="0"/>
              </a:rPr>
              <a:t>/a </a:t>
            </a:r>
            <a:r>
              <a:rPr lang="en-US" sz="2000" b="1" dirty="0">
                <a:effectLst>
                  <a:outerShdw blurRad="38100" dist="38100" dir="2700000" algn="tl">
                    <a:srgbClr val="C0C0C0"/>
                  </a:outerShdw>
                </a:effectLst>
                <a:latin typeface="Comic Sans MS" pitchFamily="66" charset="0"/>
                <a:sym typeface="Symbol" pitchFamily="18" charset="2"/>
              </a:rPr>
              <a:t> </a:t>
            </a:r>
            <a:r>
              <a:rPr lang="en-US" sz="2000" dirty="0">
                <a:effectLst>
                  <a:outerShdw blurRad="38100" dist="38100" dir="2700000" algn="tl">
                    <a:srgbClr val="C0C0C0"/>
                  </a:outerShdw>
                </a:effectLst>
                <a:latin typeface="Comic Sans MS" pitchFamily="66" charset="0"/>
              </a:rPr>
              <a:t>orbital phase reverses when we translate by</a:t>
            </a:r>
            <a:r>
              <a:rPr lang="en-US" sz="2000" b="1" dirty="0">
                <a:effectLst>
                  <a:outerShdw blurRad="38100" dist="38100" dir="2700000" algn="tl">
                    <a:srgbClr val="C0C0C0"/>
                  </a:outerShdw>
                </a:effectLst>
                <a:latin typeface="Comic Sans MS" pitchFamily="66" charset="0"/>
              </a:rPr>
              <a:t> a</a:t>
            </a:r>
          </a:p>
        </p:txBody>
      </p:sp>
      <p:pic>
        <p:nvPicPr>
          <p:cNvPr id="15371"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0"/>
            <a:ext cx="41719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698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20544" grpId="0"/>
      <p:bldP spid="48134" grpId="0" animBg="1"/>
      <p:bldP spid="48136" grpId="0" animBg="1"/>
      <p:bldP spid="2055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1560" y="506760"/>
            <a:ext cx="4100513" cy="762000"/>
          </a:xfrm>
        </p:spPr>
        <p:txBody>
          <a:bodyPr/>
          <a:lstStyle/>
          <a:p>
            <a:r>
              <a:rPr lang="en-US" dirty="0"/>
              <a:t>Infinite 1D Chain of H atoms</a:t>
            </a:r>
          </a:p>
        </p:txBody>
      </p:sp>
      <p:sp>
        <p:nvSpPr>
          <p:cNvPr id="48131" name="Rectangle 3"/>
          <p:cNvSpPr>
            <a:spLocks noGrp="1" noChangeArrowheads="1"/>
          </p:cNvSpPr>
          <p:nvPr>
            <p:ph type="body" idx="1"/>
          </p:nvPr>
        </p:nvSpPr>
        <p:spPr>
          <a:xfrm>
            <a:off x="360363" y="990600"/>
            <a:ext cx="4495800" cy="1600200"/>
          </a:xfrm>
        </p:spPr>
        <p:txBody>
          <a:bodyPr/>
          <a:lstStyle/>
          <a:p>
            <a:pPr marL="0" indent="0" algn="ctr">
              <a:buFontTx/>
              <a:buNone/>
            </a:pPr>
            <a:r>
              <a:rPr lang="en-US" b="1"/>
              <a:t>k = </a:t>
            </a:r>
            <a:r>
              <a:rPr lang="en-US" b="1">
                <a:latin typeface="Symbol" panose="05050102010706020507" pitchFamily="18" charset="2"/>
              </a:rPr>
              <a:t>p</a:t>
            </a:r>
            <a:r>
              <a:rPr lang="en-US" b="1"/>
              <a:t>/a</a:t>
            </a:r>
            <a:r>
              <a:rPr lang="en-US" sz="2000"/>
              <a:t> </a:t>
            </a:r>
          </a:p>
          <a:p>
            <a:pPr marL="0" indent="0">
              <a:buFontTx/>
              <a:buNone/>
            </a:pPr>
            <a:r>
              <a:rPr lang="en-US" sz="2000">
                <a:latin typeface="Symbol" panose="05050102010706020507" pitchFamily="18" charset="2"/>
              </a:rPr>
              <a:t>Y</a:t>
            </a:r>
            <a:r>
              <a:rPr lang="en-US" sz="2000" baseline="-25000">
                <a:latin typeface="Symbol" panose="05050102010706020507" pitchFamily="18" charset="2"/>
              </a:rPr>
              <a:t>p</a:t>
            </a:r>
            <a:r>
              <a:rPr lang="en-US" sz="2000" baseline="-25000"/>
              <a:t>/a</a:t>
            </a:r>
            <a:r>
              <a:rPr lang="en-US" sz="2000">
                <a:latin typeface="Arial" panose="020B0604020202020204" pitchFamily="34" charset="0"/>
              </a:rPr>
              <a:t> = </a:t>
            </a:r>
            <a:r>
              <a:rPr lang="en-US" sz="2000">
                <a:latin typeface="Symbol" panose="05050102010706020507" pitchFamily="18" charset="2"/>
              </a:rPr>
              <a:t>c</a:t>
            </a:r>
            <a:r>
              <a:rPr lang="en-US" sz="2000" baseline="-25000">
                <a:latin typeface="Arial" panose="020B0604020202020204" pitchFamily="34" charset="0"/>
              </a:rPr>
              <a:t>0</a:t>
            </a:r>
            <a:r>
              <a:rPr lang="en-US" sz="2000">
                <a:latin typeface="Arial" panose="020B0604020202020204" pitchFamily="34" charset="0"/>
              </a:rPr>
              <a:t>+(exp{i</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1 </a:t>
            </a:r>
            <a:r>
              <a:rPr lang="en-US" sz="2000">
                <a:latin typeface="Arial" panose="020B0604020202020204" pitchFamily="34" charset="0"/>
              </a:rPr>
              <a:t>+(exp{i2</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2 </a:t>
            </a:r>
            <a:r>
              <a:rPr lang="en-US" sz="2000">
                <a:latin typeface="Arial" panose="020B0604020202020204" pitchFamily="34" charset="0"/>
              </a:rPr>
              <a:t>+(exp{i3</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3</a:t>
            </a:r>
            <a:r>
              <a:rPr lang="en-US" sz="2000">
                <a:latin typeface="Arial" panose="020B0604020202020204" pitchFamily="34" charset="0"/>
              </a:rPr>
              <a:t>+(exp{i4</a:t>
            </a:r>
            <a:r>
              <a:rPr lang="en-US" sz="2000">
                <a:latin typeface="Symbol" panose="05050102010706020507" pitchFamily="18" charset="2"/>
              </a:rPr>
              <a:t>p</a:t>
            </a:r>
            <a:r>
              <a:rPr lang="en-US" sz="2000">
                <a:latin typeface="Arial" panose="020B0604020202020204" pitchFamily="34" charset="0"/>
              </a:rPr>
              <a:t>})</a:t>
            </a:r>
            <a:r>
              <a:rPr lang="en-US" sz="2000">
                <a:latin typeface="Symbol" panose="05050102010706020507" pitchFamily="18" charset="2"/>
              </a:rPr>
              <a:t>c</a:t>
            </a:r>
            <a:r>
              <a:rPr lang="en-US" sz="2000" baseline="-25000">
                <a:latin typeface="Arial" panose="020B0604020202020204" pitchFamily="34" charset="0"/>
              </a:rPr>
              <a:t>4</a:t>
            </a:r>
            <a:r>
              <a:rPr lang="en-US" sz="2000">
                <a:latin typeface="Arial" panose="020B0604020202020204" pitchFamily="34" charset="0"/>
              </a:rPr>
              <a:t>+…</a:t>
            </a:r>
            <a:r>
              <a:rPr lang="en-US" sz="2000"/>
              <a:t> </a:t>
            </a:r>
          </a:p>
          <a:p>
            <a:pPr marL="0" indent="0">
              <a:buFontTx/>
              <a:buNone/>
            </a:pPr>
            <a:r>
              <a:rPr lang="en-US" sz="2000">
                <a:latin typeface="Symbol" panose="05050102010706020507" pitchFamily="18" charset="2"/>
              </a:rPr>
              <a:t>Y</a:t>
            </a:r>
            <a:r>
              <a:rPr lang="en-US" sz="2000" baseline="-25000">
                <a:latin typeface="Symbol" panose="05050102010706020507" pitchFamily="18" charset="2"/>
              </a:rPr>
              <a:t>p</a:t>
            </a:r>
            <a:r>
              <a:rPr lang="en-US" sz="2000" baseline="-25000"/>
              <a:t>/a</a:t>
            </a:r>
            <a:r>
              <a:rPr lang="en-US" sz="2000">
                <a:latin typeface="Arial" panose="020B0604020202020204" pitchFamily="34" charset="0"/>
              </a:rPr>
              <a:t> = </a:t>
            </a:r>
            <a:r>
              <a:rPr lang="en-US" sz="2000">
                <a:latin typeface="Symbol" panose="05050102010706020507" pitchFamily="18" charset="2"/>
              </a:rPr>
              <a:t>c</a:t>
            </a:r>
            <a:r>
              <a:rPr lang="en-US" sz="2000" baseline="-25000">
                <a:latin typeface="Arial" panose="020B0604020202020204" pitchFamily="34" charset="0"/>
              </a:rPr>
              <a:t>0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1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2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3 </a:t>
            </a:r>
            <a:r>
              <a:rPr lang="en-US" sz="2000">
                <a:latin typeface="Arial" panose="020B0604020202020204" pitchFamily="34" charset="0"/>
              </a:rPr>
              <a:t>+ </a:t>
            </a:r>
            <a:r>
              <a:rPr lang="en-US" sz="2000">
                <a:latin typeface="Symbol" panose="05050102010706020507" pitchFamily="18" charset="2"/>
              </a:rPr>
              <a:t>c</a:t>
            </a:r>
            <a:r>
              <a:rPr lang="en-US" sz="2000" baseline="-25000">
                <a:latin typeface="Arial" panose="020B0604020202020204" pitchFamily="34" charset="0"/>
              </a:rPr>
              <a:t>4 </a:t>
            </a:r>
            <a:r>
              <a:rPr lang="en-US" sz="2000">
                <a:latin typeface="Arial" panose="020B0604020202020204" pitchFamily="34" charset="0"/>
              </a:rPr>
              <a:t>+…</a:t>
            </a:r>
            <a:r>
              <a:rPr lang="en-US" sz="2000"/>
              <a:t> </a:t>
            </a:r>
          </a:p>
          <a:p>
            <a:pPr marL="0" indent="0">
              <a:buFontTx/>
              <a:buNone/>
            </a:pPr>
            <a:endParaRPr lang="en-US" sz="2000"/>
          </a:p>
        </p:txBody>
      </p:sp>
      <p:sp>
        <p:nvSpPr>
          <p:cNvPr id="20543" name="Rectangle 63"/>
          <p:cNvSpPr>
            <a:spLocks noChangeArrowheads="1"/>
          </p:cNvSpPr>
          <p:nvPr/>
        </p:nvSpPr>
        <p:spPr bwMode="auto">
          <a:xfrm>
            <a:off x="360363" y="2895600"/>
            <a:ext cx="4267200" cy="1600438"/>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latin typeface="Comic Sans MS" pitchFamily="66" charset="0"/>
              </a:rPr>
              <a:t>k = </a:t>
            </a:r>
            <a:r>
              <a:rPr lang="en-US" b="1" dirty="0">
                <a:latin typeface="Symbol" pitchFamily="18" charset="2"/>
              </a:rPr>
              <a:t>p</a:t>
            </a:r>
            <a:r>
              <a:rPr lang="en-US" b="1" dirty="0">
                <a:latin typeface="Comic Sans MS" pitchFamily="66" charset="0"/>
              </a:rPr>
              <a:t>/2a </a:t>
            </a:r>
          </a:p>
          <a:p>
            <a:pPr eaLnBrk="1" hangingPunct="1">
              <a:spcBef>
                <a:spcPct val="50000"/>
              </a:spcBef>
              <a:defRPr/>
            </a:pPr>
            <a:r>
              <a:rPr lang="en-US" sz="2000" dirty="0" err="1">
                <a:effectLst>
                  <a:outerShdw blurRad="38100" dist="38100" dir="2700000" algn="tl">
                    <a:srgbClr val="C0C0C0"/>
                  </a:outerShdw>
                </a:effectLst>
                <a:latin typeface="Symbol" pitchFamily="18" charset="2"/>
              </a:rPr>
              <a:t>Y</a:t>
            </a:r>
            <a:r>
              <a:rPr lang="en-US" sz="2000" baseline="-25000" dirty="0" err="1">
                <a:latin typeface="Symbol" pitchFamily="18" charset="2"/>
              </a:rPr>
              <a:t>p</a:t>
            </a:r>
            <a:r>
              <a:rPr lang="en-US" sz="2000" baseline="-25000" dirty="0">
                <a:latin typeface="Comic Sans MS" pitchFamily="66" charset="0"/>
              </a:rPr>
              <a:t>/2a</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a:t>
            </a:r>
            <a:r>
              <a:rPr lang="en-US" sz="2000" dirty="0" err="1">
                <a:effectLst>
                  <a:outerShdw blurRad="38100" dist="38100" dir="2700000" algn="tl">
                    <a:srgbClr val="C0C0C0"/>
                  </a:outerShdw>
                </a:effectLst>
                <a:latin typeface="Arial" charset="0"/>
              </a:rPr>
              <a:t>exp</a:t>
            </a:r>
            <a:r>
              <a:rPr lang="en-US" sz="2000" dirty="0">
                <a:effectLst>
                  <a:outerShdw blurRad="38100" dist="38100" dir="2700000" algn="tl">
                    <a:srgbClr val="C0C0C0"/>
                  </a:outerShdw>
                </a:effectLst>
                <a:latin typeface="Arial" charset="0"/>
              </a:rPr>
              <a:t>{</a:t>
            </a:r>
            <a:r>
              <a:rPr lang="en-US" sz="2000" dirty="0" err="1">
                <a:effectLst>
                  <a:outerShdw blurRad="38100" dist="38100" dir="2700000" algn="tl">
                    <a:srgbClr val="C0C0C0"/>
                  </a:outerShdw>
                </a:effectLst>
                <a:latin typeface="Arial" charset="0"/>
              </a:rPr>
              <a:t>i</a:t>
            </a:r>
            <a:r>
              <a:rPr lang="en-US" sz="2000" dirty="0" err="1">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Arial" charset="0"/>
              </a:rPr>
              <a:t>/2})</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1 </a:t>
            </a:r>
            <a:r>
              <a:rPr lang="en-US" sz="2000" dirty="0">
                <a:effectLst>
                  <a:outerShdw blurRad="38100" dist="38100" dir="2700000" algn="tl">
                    <a:srgbClr val="C0C0C0"/>
                  </a:outerShdw>
                </a:effectLst>
                <a:latin typeface="Arial" charset="0"/>
              </a:rPr>
              <a:t>+(</a:t>
            </a:r>
            <a:r>
              <a:rPr lang="en-US" sz="2000" dirty="0" err="1">
                <a:effectLst>
                  <a:outerShdw blurRad="38100" dist="38100" dir="2700000" algn="tl">
                    <a:srgbClr val="C0C0C0"/>
                  </a:outerShdw>
                </a:effectLst>
                <a:latin typeface="Arial" charset="0"/>
              </a:rPr>
              <a:t>exp</a:t>
            </a:r>
            <a:r>
              <a:rPr lang="en-US" sz="2000" dirty="0">
                <a:effectLst>
                  <a:outerShdw blurRad="38100" dist="38100" dir="2700000" algn="tl">
                    <a:srgbClr val="C0C0C0"/>
                  </a:outerShdw>
                </a:effectLst>
                <a:latin typeface="Arial" charset="0"/>
              </a:rPr>
              <a:t>{</a:t>
            </a:r>
            <a:r>
              <a:rPr lang="en-US" sz="2000" dirty="0" err="1">
                <a:effectLst>
                  <a:outerShdw blurRad="38100" dist="38100" dir="2700000" algn="tl">
                    <a:srgbClr val="C0C0C0"/>
                  </a:outerShdw>
                </a:effectLst>
                <a:latin typeface="Arial" charset="0"/>
              </a:rPr>
              <a:t>i</a:t>
            </a:r>
            <a:r>
              <a:rPr lang="en-US" sz="2000" dirty="0" err="1">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2 </a:t>
            </a:r>
            <a:r>
              <a:rPr lang="en-US" sz="2000" dirty="0">
                <a:effectLst>
                  <a:outerShdw blurRad="38100" dist="38100" dir="2700000" algn="tl">
                    <a:srgbClr val="C0C0C0"/>
                  </a:outerShdw>
                </a:effectLst>
                <a:latin typeface="Arial" charset="0"/>
              </a:rPr>
              <a:t>+(</a:t>
            </a:r>
            <a:r>
              <a:rPr lang="en-US" sz="2000" dirty="0" err="1">
                <a:effectLst>
                  <a:outerShdw blurRad="38100" dist="38100" dir="2700000" algn="tl">
                    <a:srgbClr val="C0C0C0"/>
                  </a:outerShdw>
                </a:effectLst>
                <a:latin typeface="Arial" charset="0"/>
              </a:rPr>
              <a:t>exp</a:t>
            </a:r>
            <a:r>
              <a:rPr lang="en-US" sz="2000" dirty="0">
                <a:effectLst>
                  <a:outerShdw blurRad="38100" dist="38100" dir="2700000" algn="tl">
                    <a:srgbClr val="C0C0C0"/>
                  </a:outerShdw>
                </a:effectLst>
                <a:latin typeface="Arial" charset="0"/>
              </a:rPr>
              <a:t>{i3</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Arial" charset="0"/>
              </a:rPr>
              <a:t>/2})</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3</a:t>
            </a:r>
            <a:r>
              <a:rPr lang="en-US" sz="2000" dirty="0">
                <a:effectLst>
                  <a:outerShdw blurRad="38100" dist="38100" dir="2700000" algn="tl">
                    <a:srgbClr val="C0C0C0"/>
                  </a:outerShdw>
                </a:effectLst>
                <a:latin typeface="Arial" charset="0"/>
              </a:rPr>
              <a:t>+(</a:t>
            </a:r>
            <a:r>
              <a:rPr lang="en-US" sz="2000" dirty="0" err="1">
                <a:effectLst>
                  <a:outerShdw blurRad="38100" dist="38100" dir="2700000" algn="tl">
                    <a:srgbClr val="C0C0C0"/>
                  </a:outerShdw>
                </a:effectLst>
                <a:latin typeface="Arial" charset="0"/>
              </a:rPr>
              <a:t>exp</a:t>
            </a:r>
            <a:r>
              <a:rPr lang="en-US" sz="2000" dirty="0">
                <a:effectLst>
                  <a:outerShdw blurRad="38100" dist="38100" dir="2700000" algn="tl">
                    <a:srgbClr val="C0C0C0"/>
                  </a:outerShdw>
                </a:effectLst>
                <a:latin typeface="Arial" charset="0"/>
              </a:rPr>
              <a:t>{i2</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4</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Comic Sans MS" pitchFamily="66" charset="0"/>
              </a:rPr>
              <a:t> </a:t>
            </a:r>
          </a:p>
          <a:p>
            <a:pPr eaLnBrk="1" hangingPunct="1">
              <a:spcBef>
                <a:spcPct val="50000"/>
              </a:spcBef>
              <a:defRPr/>
            </a:pPr>
            <a:r>
              <a:rPr lang="en-US" sz="2000" dirty="0" err="1">
                <a:effectLst>
                  <a:outerShdw blurRad="38100" dist="38100" dir="2700000" algn="tl">
                    <a:srgbClr val="C0C0C0"/>
                  </a:outerShdw>
                </a:effectLst>
                <a:latin typeface="Symbol" pitchFamily="18" charset="2"/>
              </a:rPr>
              <a:t>Y</a:t>
            </a:r>
            <a:r>
              <a:rPr lang="en-US" sz="2000" baseline="-25000" dirty="0" err="1">
                <a:latin typeface="Symbol" pitchFamily="18" charset="2"/>
              </a:rPr>
              <a:t>p</a:t>
            </a:r>
            <a:r>
              <a:rPr lang="en-US" sz="2000" baseline="-25000" dirty="0">
                <a:latin typeface="Comic Sans MS" pitchFamily="66" charset="0"/>
              </a:rPr>
              <a:t>/2a</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0 </a:t>
            </a:r>
            <a:r>
              <a:rPr lang="en-US" sz="2000" dirty="0">
                <a:effectLst>
                  <a:outerShdw blurRad="38100" dist="38100" dir="2700000" algn="tl">
                    <a:srgbClr val="C0C0C0"/>
                  </a:outerShdw>
                </a:effectLst>
                <a:latin typeface="Arial" charset="0"/>
              </a:rPr>
              <a:t>+ </a:t>
            </a:r>
            <a:r>
              <a:rPr lang="en-US" sz="2000" dirty="0" err="1">
                <a:effectLst>
                  <a:outerShdw blurRad="38100" dist="38100" dir="2700000" algn="tl">
                    <a:srgbClr val="C0C0C0"/>
                  </a:outerShdw>
                </a:effectLst>
                <a:latin typeface="Arial" charset="0"/>
              </a:rPr>
              <a:t>i</a:t>
            </a:r>
            <a:r>
              <a:rPr lang="en-US" sz="2000" dirty="0">
                <a:effectLst>
                  <a:outerShdw blurRad="38100" dist="38100" dir="2700000" algn="tl">
                    <a:srgbClr val="C0C0C0"/>
                  </a:outerShdw>
                </a:effectLst>
                <a:latin typeface="Symbol" pitchFamily="18" charset="2"/>
              </a:rPr>
              <a:t> c</a:t>
            </a:r>
            <a:r>
              <a:rPr lang="en-US" sz="2000" baseline="-25000" dirty="0">
                <a:effectLst>
                  <a:outerShdw blurRad="38100" dist="38100" dir="2700000" algn="tl">
                    <a:srgbClr val="C0C0C0"/>
                  </a:outerShdw>
                </a:effectLst>
                <a:latin typeface="Arial" charset="0"/>
              </a:rPr>
              <a:t>1</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2 </a:t>
            </a:r>
            <a:r>
              <a:rPr lang="en-US" sz="2000" dirty="0">
                <a:effectLst>
                  <a:outerShdw blurRad="38100" dist="38100" dir="2700000" algn="tl">
                    <a:srgbClr val="C0C0C0"/>
                  </a:outerShdw>
                </a:effectLst>
                <a:latin typeface="Arial" charset="0"/>
              </a:rPr>
              <a:t>- </a:t>
            </a:r>
            <a:r>
              <a:rPr lang="en-US" sz="2000" dirty="0" err="1">
                <a:effectLst>
                  <a:outerShdw blurRad="38100" dist="38100" dir="2700000" algn="tl">
                    <a:srgbClr val="C0C0C0"/>
                  </a:outerShdw>
                </a:effectLst>
                <a:latin typeface="Arial" charset="0"/>
              </a:rPr>
              <a:t>i</a:t>
            </a:r>
            <a:r>
              <a:rPr lang="en-US" sz="2000" dirty="0">
                <a:effectLst>
                  <a:outerShdw blurRad="38100" dist="38100" dir="2700000" algn="tl">
                    <a:srgbClr val="C0C0C0"/>
                  </a:outerShdw>
                </a:effectLst>
                <a:latin typeface="Symbol" pitchFamily="18" charset="2"/>
              </a:rPr>
              <a:t> c</a:t>
            </a:r>
            <a:r>
              <a:rPr lang="en-US" sz="2000" baseline="-25000" dirty="0">
                <a:effectLst>
                  <a:outerShdw blurRad="38100" dist="38100" dir="2700000" algn="tl">
                    <a:srgbClr val="C0C0C0"/>
                  </a:outerShdw>
                </a:effectLst>
                <a:latin typeface="Arial" charset="0"/>
              </a:rPr>
              <a:t>3</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4 </a:t>
            </a:r>
            <a:r>
              <a:rPr lang="en-US" sz="2000" dirty="0">
                <a:effectLst>
                  <a:outerShdw blurRad="38100" dist="38100" dir="2700000" algn="tl">
                    <a:srgbClr val="C0C0C0"/>
                  </a:outerShdw>
                </a:effectLst>
                <a:latin typeface="Arial" charset="0"/>
              </a:rPr>
              <a:t>+…</a:t>
            </a:r>
            <a:endParaRPr lang="en-US" sz="2000" dirty="0">
              <a:effectLst>
                <a:outerShdw blurRad="38100" dist="38100" dir="2700000" algn="tl">
                  <a:srgbClr val="C0C0C0"/>
                </a:outerShdw>
              </a:effectLst>
              <a:latin typeface="Comic Sans MS" pitchFamily="66" charset="0"/>
            </a:endParaRPr>
          </a:p>
        </p:txBody>
      </p:sp>
      <p:sp>
        <p:nvSpPr>
          <p:cNvPr id="20544" name="Rectangle 64"/>
          <p:cNvSpPr>
            <a:spLocks noChangeArrowheads="1"/>
          </p:cNvSpPr>
          <p:nvPr/>
        </p:nvSpPr>
        <p:spPr bwMode="auto">
          <a:xfrm>
            <a:off x="436563" y="4800600"/>
            <a:ext cx="4191000" cy="1371600"/>
          </a:xfrm>
          <a:prstGeom prst="rect">
            <a:avLst/>
          </a:prstGeom>
          <a:noFill/>
          <a:ln w="9525">
            <a:noFill/>
            <a:miter lim="800000"/>
            <a:headEnd/>
            <a:tailEnd/>
          </a:ln>
          <a:effectLst/>
        </p:spPr>
        <p:txBody>
          <a:bodyPr>
            <a:spAutoFit/>
          </a:bodyPr>
          <a:lstStyle/>
          <a:p>
            <a:pPr algn="ctr" eaLnBrk="1" hangingPunct="1">
              <a:spcBef>
                <a:spcPct val="50000"/>
              </a:spcBef>
              <a:defRPr/>
            </a:pPr>
            <a:r>
              <a:rPr lang="en-US" b="1" dirty="0">
                <a:effectLst>
                  <a:outerShdw blurRad="38100" dist="38100" dir="2700000" algn="tl">
                    <a:srgbClr val="C0C0C0"/>
                  </a:outerShdw>
                </a:effectLst>
                <a:latin typeface="Comic Sans MS" pitchFamily="66" charset="0"/>
              </a:rPr>
              <a:t>k = 0 </a:t>
            </a:r>
          </a:p>
          <a:p>
            <a:pPr eaLnBrk="1" hangingPunct="1">
              <a:spcBef>
                <a:spcPct val="50000"/>
              </a:spcBef>
              <a:defRPr/>
            </a:pPr>
            <a:r>
              <a:rPr lang="en-US" sz="2000" dirty="0">
                <a:effectLst>
                  <a:outerShdw blurRad="38100" dist="38100" dir="2700000" algn="tl">
                    <a:srgbClr val="C0C0C0"/>
                  </a:outerShdw>
                </a:effectLst>
                <a:latin typeface="Symbol" pitchFamily="18" charset="2"/>
              </a:rPr>
              <a:t>Y</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 = </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0</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1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2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3 </a:t>
            </a:r>
            <a:r>
              <a:rPr lang="en-US" sz="2000" dirty="0">
                <a:effectLst>
                  <a:outerShdw blurRad="38100" dist="38100" dir="2700000" algn="tl">
                    <a:srgbClr val="C0C0C0"/>
                  </a:outerShdw>
                </a:effectLst>
                <a:latin typeface="Arial" charset="0"/>
              </a:rPr>
              <a:t>+</a:t>
            </a:r>
            <a:r>
              <a:rPr lang="en-US" sz="2000" dirty="0">
                <a:effectLst>
                  <a:outerShdw blurRad="38100" dist="38100" dir="2700000" algn="tl">
                    <a:srgbClr val="C0C0C0"/>
                  </a:outerShdw>
                </a:effectLst>
                <a:latin typeface="Symbol" pitchFamily="18" charset="2"/>
              </a:rPr>
              <a:t>c</a:t>
            </a:r>
            <a:r>
              <a:rPr lang="en-US" sz="2000" baseline="-25000" dirty="0">
                <a:effectLst>
                  <a:outerShdw blurRad="38100" dist="38100" dir="2700000" algn="tl">
                    <a:srgbClr val="C0C0C0"/>
                  </a:outerShdw>
                </a:effectLst>
                <a:latin typeface="Arial" charset="0"/>
              </a:rPr>
              <a:t>4 </a:t>
            </a:r>
            <a:r>
              <a:rPr lang="en-US" sz="2000" dirty="0">
                <a:effectLst>
                  <a:outerShdw blurRad="38100" dist="38100" dir="2700000" algn="tl">
                    <a:srgbClr val="C0C0C0"/>
                  </a:outerShdw>
                </a:effectLst>
                <a:latin typeface="Arial" charset="0"/>
              </a:rPr>
              <a:t>+…</a:t>
            </a:r>
            <a:endParaRPr lang="en-US" sz="2000" dirty="0">
              <a:effectLst>
                <a:outerShdw blurRad="38100" dist="38100" dir="2700000" algn="tl">
                  <a:srgbClr val="C0C0C0"/>
                </a:outerShdw>
              </a:effectLst>
              <a:latin typeface="Symbol" pitchFamily="18" charset="2"/>
            </a:endParaRPr>
          </a:p>
          <a:p>
            <a:pPr eaLnBrk="1" hangingPunct="1">
              <a:spcBef>
                <a:spcPct val="50000"/>
              </a:spcBef>
              <a:defRPr/>
            </a:pPr>
            <a:endParaRPr lang="en-US" sz="2000" dirty="0">
              <a:effectLst>
                <a:outerShdw blurRad="38100" dist="38100" dir="2700000" algn="tl">
                  <a:srgbClr val="C0C0C0"/>
                </a:outerShdw>
              </a:effectLst>
              <a:latin typeface="Comic Sans MS" pitchFamily="66" charset="0"/>
            </a:endParaRPr>
          </a:p>
        </p:txBody>
      </p:sp>
      <p:sp>
        <p:nvSpPr>
          <p:cNvPr id="48134" name="Line 65"/>
          <p:cNvSpPr>
            <a:spLocks noChangeShapeType="1"/>
          </p:cNvSpPr>
          <p:nvPr/>
        </p:nvSpPr>
        <p:spPr bwMode="auto">
          <a:xfrm>
            <a:off x="3484563" y="1295400"/>
            <a:ext cx="990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5" name="Line 66"/>
          <p:cNvSpPr>
            <a:spLocks noChangeShapeType="1"/>
          </p:cNvSpPr>
          <p:nvPr/>
        </p:nvSpPr>
        <p:spPr bwMode="auto">
          <a:xfrm>
            <a:off x="3484563" y="3124200"/>
            <a:ext cx="990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6" name="Line 67"/>
          <p:cNvSpPr>
            <a:spLocks noChangeShapeType="1"/>
          </p:cNvSpPr>
          <p:nvPr/>
        </p:nvSpPr>
        <p:spPr bwMode="auto">
          <a:xfrm>
            <a:off x="3255963" y="5029200"/>
            <a:ext cx="10668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8921" name="Group 76"/>
          <p:cNvGrpSpPr>
            <a:grpSpLocks/>
          </p:cNvGrpSpPr>
          <p:nvPr/>
        </p:nvGrpSpPr>
        <p:grpSpPr bwMode="auto">
          <a:xfrm>
            <a:off x="4627563" y="971550"/>
            <a:ext cx="4516437" cy="5100638"/>
            <a:chOff x="2915" y="531"/>
            <a:chExt cx="2845" cy="3213"/>
          </a:xfrm>
        </p:grpSpPr>
        <p:sp>
          <p:nvSpPr>
            <p:cNvPr id="38924" name="Rectangle 4"/>
            <p:cNvSpPr>
              <a:spLocks noChangeArrowheads="1"/>
            </p:cNvSpPr>
            <p:nvPr/>
          </p:nvSpPr>
          <p:spPr bwMode="auto">
            <a:xfrm>
              <a:off x="5267" y="3150"/>
              <a:ext cx="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k=0</a:t>
              </a:r>
            </a:p>
          </p:txBody>
        </p:sp>
        <p:grpSp>
          <p:nvGrpSpPr>
            <p:cNvPr id="38925" name="Group 5"/>
            <p:cNvGrpSpPr>
              <a:grpSpLocks/>
            </p:cNvGrpSpPr>
            <p:nvPr/>
          </p:nvGrpSpPr>
          <p:grpSpPr bwMode="auto">
            <a:xfrm>
              <a:off x="2915" y="531"/>
              <a:ext cx="2256" cy="2877"/>
              <a:chOff x="2928" y="819"/>
              <a:chExt cx="2256" cy="2877"/>
            </a:xfrm>
          </p:grpSpPr>
          <p:grpSp>
            <p:nvGrpSpPr>
              <p:cNvPr id="38934" name="Group 6"/>
              <p:cNvGrpSpPr>
                <a:grpSpLocks/>
              </p:cNvGrpSpPr>
              <p:nvPr/>
            </p:nvGrpSpPr>
            <p:grpSpPr bwMode="auto">
              <a:xfrm>
                <a:off x="2928" y="3408"/>
                <a:ext cx="2208" cy="288"/>
                <a:chOff x="2592" y="3743"/>
                <a:chExt cx="2208" cy="288"/>
              </a:xfrm>
            </p:grpSpPr>
            <p:sp>
              <p:nvSpPr>
                <p:cNvPr id="38980" name="Line 7"/>
                <p:cNvSpPr>
                  <a:spLocks noChangeShapeType="1"/>
                </p:cNvSpPr>
                <p:nvPr/>
              </p:nvSpPr>
              <p:spPr bwMode="auto">
                <a:xfrm>
                  <a:off x="273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1" name="Oval 8"/>
                <p:cNvSpPr>
                  <a:spLocks noChangeArrowheads="1"/>
                </p:cNvSpPr>
                <p:nvPr/>
              </p:nvSpPr>
              <p:spPr bwMode="auto">
                <a:xfrm>
                  <a:off x="259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2" name="Line 9"/>
                <p:cNvSpPr>
                  <a:spLocks noChangeShapeType="1"/>
                </p:cNvSpPr>
                <p:nvPr/>
              </p:nvSpPr>
              <p:spPr bwMode="auto">
                <a:xfrm>
                  <a:off x="321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3" name="Oval 10"/>
                <p:cNvSpPr>
                  <a:spLocks noChangeArrowheads="1"/>
                </p:cNvSpPr>
                <p:nvPr/>
              </p:nvSpPr>
              <p:spPr bwMode="auto">
                <a:xfrm>
                  <a:off x="307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4" name="Line 11"/>
                <p:cNvSpPr>
                  <a:spLocks noChangeShapeType="1"/>
                </p:cNvSpPr>
                <p:nvPr/>
              </p:nvSpPr>
              <p:spPr bwMode="auto">
                <a:xfrm>
                  <a:off x="369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5" name="Oval 12"/>
                <p:cNvSpPr>
                  <a:spLocks noChangeArrowheads="1"/>
                </p:cNvSpPr>
                <p:nvPr/>
              </p:nvSpPr>
              <p:spPr bwMode="auto">
                <a:xfrm>
                  <a:off x="355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6" name="Line 13"/>
                <p:cNvSpPr>
                  <a:spLocks noChangeShapeType="1"/>
                </p:cNvSpPr>
                <p:nvPr/>
              </p:nvSpPr>
              <p:spPr bwMode="auto">
                <a:xfrm>
                  <a:off x="4176" y="3887"/>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7" name="Oval 14"/>
                <p:cNvSpPr>
                  <a:spLocks noChangeArrowheads="1"/>
                </p:cNvSpPr>
                <p:nvPr/>
              </p:nvSpPr>
              <p:spPr bwMode="auto">
                <a:xfrm>
                  <a:off x="403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88" name="Oval 15"/>
                <p:cNvSpPr>
                  <a:spLocks noChangeArrowheads="1"/>
                </p:cNvSpPr>
                <p:nvPr/>
              </p:nvSpPr>
              <p:spPr bwMode="auto">
                <a:xfrm>
                  <a:off x="4512" y="3743"/>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5" name="Group 16"/>
              <p:cNvGrpSpPr>
                <a:grpSpLocks/>
              </p:cNvGrpSpPr>
              <p:nvPr/>
            </p:nvGrpSpPr>
            <p:grpSpPr bwMode="auto">
              <a:xfrm>
                <a:off x="2928" y="2832"/>
                <a:ext cx="2208" cy="288"/>
                <a:chOff x="3072" y="3168"/>
                <a:chExt cx="2208" cy="288"/>
              </a:xfrm>
            </p:grpSpPr>
            <p:sp>
              <p:nvSpPr>
                <p:cNvPr id="38971" name="Line 17"/>
                <p:cNvSpPr>
                  <a:spLocks noChangeShapeType="1"/>
                </p:cNvSpPr>
                <p:nvPr/>
              </p:nvSpPr>
              <p:spPr bwMode="auto">
                <a:xfrm>
                  <a:off x="321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2" name="Oval 18"/>
                <p:cNvSpPr>
                  <a:spLocks noChangeArrowheads="1"/>
                </p:cNvSpPr>
                <p:nvPr/>
              </p:nvSpPr>
              <p:spPr bwMode="auto">
                <a:xfrm>
                  <a:off x="307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3" name="Line 19"/>
                <p:cNvSpPr>
                  <a:spLocks noChangeShapeType="1"/>
                </p:cNvSpPr>
                <p:nvPr/>
              </p:nvSpPr>
              <p:spPr bwMode="auto">
                <a:xfrm>
                  <a:off x="369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Oval 20"/>
                <p:cNvSpPr>
                  <a:spLocks noChangeArrowheads="1"/>
                </p:cNvSpPr>
                <p:nvPr/>
              </p:nvSpPr>
              <p:spPr bwMode="auto">
                <a:xfrm>
                  <a:off x="3552" y="3168"/>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5" name="Line 21"/>
                <p:cNvSpPr>
                  <a:spLocks noChangeShapeType="1"/>
                </p:cNvSpPr>
                <p:nvPr/>
              </p:nvSpPr>
              <p:spPr bwMode="auto">
                <a:xfrm>
                  <a:off x="417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Oval 22"/>
                <p:cNvSpPr>
                  <a:spLocks noChangeArrowheads="1"/>
                </p:cNvSpPr>
                <p:nvPr/>
              </p:nvSpPr>
              <p:spPr bwMode="auto">
                <a:xfrm>
                  <a:off x="4128" y="3264"/>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7" name="Line 23"/>
                <p:cNvSpPr>
                  <a:spLocks noChangeShapeType="1"/>
                </p:cNvSpPr>
                <p:nvPr/>
              </p:nvSpPr>
              <p:spPr bwMode="auto">
                <a:xfrm>
                  <a:off x="4656" y="33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Oval 24"/>
                <p:cNvSpPr>
                  <a:spLocks noChangeArrowheads="1"/>
                </p:cNvSpPr>
                <p:nvPr/>
              </p:nvSpPr>
              <p:spPr bwMode="auto">
                <a:xfrm>
                  <a:off x="451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9" name="Oval 25"/>
                <p:cNvSpPr>
                  <a:spLocks noChangeArrowheads="1"/>
                </p:cNvSpPr>
                <p:nvPr/>
              </p:nvSpPr>
              <p:spPr bwMode="auto">
                <a:xfrm>
                  <a:off x="4992" y="3168"/>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36" name="Group 26"/>
              <p:cNvGrpSpPr>
                <a:grpSpLocks/>
              </p:cNvGrpSpPr>
              <p:nvPr/>
            </p:nvGrpSpPr>
            <p:grpSpPr bwMode="auto">
              <a:xfrm>
                <a:off x="2928" y="1104"/>
                <a:ext cx="2208" cy="288"/>
                <a:chOff x="3072" y="864"/>
                <a:chExt cx="2208" cy="288"/>
              </a:xfrm>
            </p:grpSpPr>
            <p:sp>
              <p:nvSpPr>
                <p:cNvPr id="38962" name="Line 27"/>
                <p:cNvSpPr>
                  <a:spLocks noChangeShapeType="1"/>
                </p:cNvSpPr>
                <p:nvPr/>
              </p:nvSpPr>
              <p:spPr bwMode="auto">
                <a:xfrm>
                  <a:off x="321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3" name="Oval 28"/>
                <p:cNvSpPr>
                  <a:spLocks noChangeArrowheads="1"/>
                </p:cNvSpPr>
                <p:nvPr/>
              </p:nvSpPr>
              <p:spPr bwMode="auto">
                <a:xfrm>
                  <a:off x="307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4" name="Line 29"/>
                <p:cNvSpPr>
                  <a:spLocks noChangeShapeType="1"/>
                </p:cNvSpPr>
                <p:nvPr/>
              </p:nvSpPr>
              <p:spPr bwMode="auto">
                <a:xfrm>
                  <a:off x="369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Oval 30"/>
                <p:cNvSpPr>
                  <a:spLocks noChangeArrowheads="1"/>
                </p:cNvSpPr>
                <p:nvPr/>
              </p:nvSpPr>
              <p:spPr bwMode="auto">
                <a:xfrm>
                  <a:off x="355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6" name="Line 31"/>
                <p:cNvSpPr>
                  <a:spLocks noChangeShapeType="1"/>
                </p:cNvSpPr>
                <p:nvPr/>
              </p:nvSpPr>
              <p:spPr bwMode="auto">
                <a:xfrm>
                  <a:off x="417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Oval 32"/>
                <p:cNvSpPr>
                  <a:spLocks noChangeArrowheads="1"/>
                </p:cNvSpPr>
                <p:nvPr/>
              </p:nvSpPr>
              <p:spPr bwMode="auto">
                <a:xfrm>
                  <a:off x="403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8" name="Line 33"/>
                <p:cNvSpPr>
                  <a:spLocks noChangeShapeType="1"/>
                </p:cNvSpPr>
                <p:nvPr/>
              </p:nvSpPr>
              <p:spPr bwMode="auto">
                <a:xfrm>
                  <a:off x="4656" y="1008"/>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Oval 34"/>
                <p:cNvSpPr>
                  <a:spLocks noChangeArrowheads="1"/>
                </p:cNvSpPr>
                <p:nvPr/>
              </p:nvSpPr>
              <p:spPr bwMode="auto">
                <a:xfrm>
                  <a:off x="4512" y="864"/>
                  <a:ext cx="288" cy="288"/>
                </a:xfrm>
                <a:prstGeom prst="ellipse">
                  <a:avLst/>
                </a:prstGeom>
                <a:solidFill>
                  <a:srgbClr val="663300"/>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70" name="Oval 35"/>
                <p:cNvSpPr>
                  <a:spLocks noChangeArrowheads="1"/>
                </p:cNvSpPr>
                <p:nvPr/>
              </p:nvSpPr>
              <p:spPr bwMode="auto">
                <a:xfrm>
                  <a:off x="4992" y="864"/>
                  <a:ext cx="288" cy="288"/>
                </a:xfrm>
                <a:prstGeom prst="ellipse">
                  <a:avLst/>
                </a:prstGeom>
                <a:solidFill>
                  <a:srgbClr val="FFFF99"/>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38937" name="Text Box 36"/>
              <p:cNvSpPr txBox="1">
                <a:spLocks noChangeArrowheads="1"/>
              </p:cNvSpPr>
              <p:nvPr/>
            </p:nvSpPr>
            <p:spPr bwMode="auto">
              <a:xfrm>
                <a:off x="292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0</a:t>
                </a:r>
                <a:endParaRPr lang="en-US" sz="1800" b="1">
                  <a:latin typeface="Symbol" panose="05050102010706020507" pitchFamily="18" charset="2"/>
                </a:endParaRPr>
              </a:p>
            </p:txBody>
          </p:sp>
          <p:sp>
            <p:nvSpPr>
              <p:cNvPr id="38938" name="Text Box 37"/>
              <p:cNvSpPr txBox="1">
                <a:spLocks noChangeArrowheads="1"/>
              </p:cNvSpPr>
              <p:nvPr/>
            </p:nvSpPr>
            <p:spPr bwMode="auto">
              <a:xfrm>
                <a:off x="340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1</a:t>
                </a:r>
                <a:endParaRPr lang="en-US" sz="1800" b="1">
                  <a:latin typeface="Symbol" panose="05050102010706020507" pitchFamily="18" charset="2"/>
                </a:endParaRPr>
              </a:p>
            </p:txBody>
          </p:sp>
          <p:sp>
            <p:nvSpPr>
              <p:cNvPr id="38939" name="Text Box 38"/>
              <p:cNvSpPr txBox="1">
                <a:spLocks noChangeArrowheads="1"/>
              </p:cNvSpPr>
              <p:nvPr/>
            </p:nvSpPr>
            <p:spPr bwMode="auto">
              <a:xfrm>
                <a:off x="388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2</a:t>
                </a:r>
                <a:endParaRPr lang="en-US" sz="1800" b="1">
                  <a:latin typeface="Symbol" panose="05050102010706020507" pitchFamily="18" charset="2"/>
                </a:endParaRPr>
              </a:p>
            </p:txBody>
          </p:sp>
          <p:sp>
            <p:nvSpPr>
              <p:cNvPr id="38940" name="Text Box 39"/>
              <p:cNvSpPr txBox="1">
                <a:spLocks noChangeArrowheads="1"/>
              </p:cNvSpPr>
              <p:nvPr/>
            </p:nvSpPr>
            <p:spPr bwMode="auto">
              <a:xfrm>
                <a:off x="436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3</a:t>
                </a:r>
                <a:endParaRPr lang="en-US" sz="1800" b="1">
                  <a:latin typeface="Symbol" panose="05050102010706020507" pitchFamily="18" charset="2"/>
                </a:endParaRPr>
              </a:p>
            </p:txBody>
          </p:sp>
          <p:sp>
            <p:nvSpPr>
              <p:cNvPr id="38941" name="Text Box 40"/>
              <p:cNvSpPr txBox="1">
                <a:spLocks noChangeArrowheads="1"/>
              </p:cNvSpPr>
              <p:nvPr/>
            </p:nvSpPr>
            <p:spPr bwMode="auto">
              <a:xfrm>
                <a:off x="4848" y="819"/>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b="1">
                    <a:latin typeface="Symbol" panose="05050102010706020507" pitchFamily="18" charset="2"/>
                  </a:rPr>
                  <a:t>c</a:t>
                </a:r>
                <a:r>
                  <a:rPr lang="en-US" sz="1800" b="1" baseline="-25000">
                    <a:latin typeface="Symbol" panose="05050102010706020507" pitchFamily="18" charset="2"/>
                  </a:rPr>
                  <a:t>4</a:t>
                </a:r>
                <a:endParaRPr lang="en-US" sz="1800" b="1">
                  <a:latin typeface="Symbol" panose="05050102010706020507" pitchFamily="18" charset="2"/>
                </a:endParaRPr>
              </a:p>
            </p:txBody>
          </p:sp>
          <p:grpSp>
            <p:nvGrpSpPr>
              <p:cNvPr id="38942" name="Group 41"/>
              <p:cNvGrpSpPr>
                <a:grpSpLocks/>
              </p:cNvGrpSpPr>
              <p:nvPr/>
            </p:nvGrpSpPr>
            <p:grpSpPr bwMode="auto">
              <a:xfrm>
                <a:off x="2928" y="2256"/>
                <a:ext cx="2208" cy="288"/>
                <a:chOff x="3072" y="2592"/>
                <a:chExt cx="2208" cy="288"/>
              </a:xfrm>
            </p:grpSpPr>
            <p:sp>
              <p:nvSpPr>
                <p:cNvPr id="38953" name="Line 42"/>
                <p:cNvSpPr>
                  <a:spLocks noChangeShapeType="1"/>
                </p:cNvSpPr>
                <p:nvPr/>
              </p:nvSpPr>
              <p:spPr bwMode="auto">
                <a:xfrm>
                  <a:off x="321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Oval 43"/>
                <p:cNvSpPr>
                  <a:spLocks noChangeArrowheads="1"/>
                </p:cNvSpPr>
                <p:nvPr/>
              </p:nvSpPr>
              <p:spPr bwMode="auto">
                <a:xfrm>
                  <a:off x="307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5" name="Line 44"/>
                <p:cNvSpPr>
                  <a:spLocks noChangeShapeType="1"/>
                </p:cNvSpPr>
                <p:nvPr/>
              </p:nvSpPr>
              <p:spPr bwMode="auto">
                <a:xfrm>
                  <a:off x="369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Line 45"/>
                <p:cNvSpPr>
                  <a:spLocks noChangeShapeType="1"/>
                </p:cNvSpPr>
                <p:nvPr/>
              </p:nvSpPr>
              <p:spPr bwMode="auto">
                <a:xfrm>
                  <a:off x="417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7" name="Oval 46"/>
                <p:cNvSpPr>
                  <a:spLocks noChangeArrowheads="1"/>
                </p:cNvSpPr>
                <p:nvPr/>
              </p:nvSpPr>
              <p:spPr bwMode="auto">
                <a:xfrm>
                  <a:off x="4032" y="2592"/>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8" name="Line 47"/>
                <p:cNvSpPr>
                  <a:spLocks noChangeShapeType="1"/>
                </p:cNvSpPr>
                <p:nvPr/>
              </p:nvSpPr>
              <p:spPr bwMode="auto">
                <a:xfrm>
                  <a:off x="4656" y="273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Oval 48"/>
                <p:cNvSpPr>
                  <a:spLocks noChangeArrowheads="1"/>
                </p:cNvSpPr>
                <p:nvPr/>
              </p:nvSpPr>
              <p:spPr bwMode="auto">
                <a:xfrm>
                  <a:off x="4992" y="2592"/>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0" name="Oval 49"/>
                <p:cNvSpPr>
                  <a:spLocks noChangeArrowheads="1"/>
                </p:cNvSpPr>
                <p:nvPr/>
              </p:nvSpPr>
              <p:spPr bwMode="auto">
                <a:xfrm>
                  <a:off x="460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61" name="Oval 50"/>
                <p:cNvSpPr>
                  <a:spLocks noChangeArrowheads="1"/>
                </p:cNvSpPr>
                <p:nvPr/>
              </p:nvSpPr>
              <p:spPr bwMode="auto">
                <a:xfrm>
                  <a:off x="3648" y="2688"/>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nvGrpSpPr>
              <p:cNvPr id="38943" name="Group 51"/>
              <p:cNvGrpSpPr>
                <a:grpSpLocks/>
              </p:cNvGrpSpPr>
              <p:nvPr/>
            </p:nvGrpSpPr>
            <p:grpSpPr bwMode="auto">
              <a:xfrm>
                <a:off x="2928" y="1680"/>
                <a:ext cx="2208" cy="288"/>
                <a:chOff x="3072" y="1440"/>
                <a:chExt cx="2208" cy="288"/>
              </a:xfrm>
            </p:grpSpPr>
            <p:sp>
              <p:nvSpPr>
                <p:cNvPr id="38944" name="Line 52"/>
                <p:cNvSpPr>
                  <a:spLocks noChangeShapeType="1"/>
                </p:cNvSpPr>
                <p:nvPr/>
              </p:nvSpPr>
              <p:spPr bwMode="auto">
                <a:xfrm>
                  <a:off x="321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Oval 53"/>
                <p:cNvSpPr>
                  <a:spLocks noChangeArrowheads="1"/>
                </p:cNvSpPr>
                <p:nvPr/>
              </p:nvSpPr>
              <p:spPr bwMode="auto">
                <a:xfrm>
                  <a:off x="307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6" name="Line 54"/>
                <p:cNvSpPr>
                  <a:spLocks noChangeShapeType="1"/>
                </p:cNvSpPr>
                <p:nvPr/>
              </p:nvSpPr>
              <p:spPr bwMode="auto">
                <a:xfrm>
                  <a:off x="369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7" name="Oval 55"/>
                <p:cNvSpPr>
                  <a:spLocks noChangeArrowheads="1"/>
                </p:cNvSpPr>
                <p:nvPr/>
              </p:nvSpPr>
              <p:spPr bwMode="auto">
                <a:xfrm>
                  <a:off x="355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48" name="Line 56"/>
                <p:cNvSpPr>
                  <a:spLocks noChangeShapeType="1"/>
                </p:cNvSpPr>
                <p:nvPr/>
              </p:nvSpPr>
              <p:spPr bwMode="auto">
                <a:xfrm>
                  <a:off x="417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9" name="Line 57"/>
                <p:cNvSpPr>
                  <a:spLocks noChangeShapeType="1"/>
                </p:cNvSpPr>
                <p:nvPr/>
              </p:nvSpPr>
              <p:spPr bwMode="auto">
                <a:xfrm>
                  <a:off x="4656" y="158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0" name="Oval 58"/>
                <p:cNvSpPr>
                  <a:spLocks noChangeArrowheads="1"/>
                </p:cNvSpPr>
                <p:nvPr/>
              </p:nvSpPr>
              <p:spPr bwMode="auto">
                <a:xfrm>
                  <a:off x="4512" y="1440"/>
                  <a:ext cx="288" cy="288"/>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1" name="Oval 59"/>
                <p:cNvSpPr>
                  <a:spLocks noChangeArrowheads="1"/>
                </p:cNvSpPr>
                <p:nvPr/>
              </p:nvSpPr>
              <p:spPr bwMode="auto">
                <a:xfrm>
                  <a:off x="4992" y="1440"/>
                  <a:ext cx="288" cy="288"/>
                </a:xfrm>
                <a:prstGeom prst="ellipse">
                  <a:avLst/>
                </a:prstGeom>
                <a:solidFill>
                  <a:schemeClr val="bg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38952" name="Oval 60"/>
                <p:cNvSpPr>
                  <a:spLocks noChangeArrowheads="1"/>
                </p:cNvSpPr>
                <p:nvPr/>
              </p:nvSpPr>
              <p:spPr bwMode="auto">
                <a:xfrm>
                  <a:off x="4128" y="1536"/>
                  <a:ext cx="96" cy="96"/>
                </a:xfrm>
                <a:prstGeom prst="ellipse">
                  <a:avLst/>
                </a:prstGeom>
                <a:solidFill>
                  <a:schemeClr val="tx2"/>
                </a:solidFill>
                <a:ln w="2857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grpSp>
        <p:sp>
          <p:nvSpPr>
            <p:cNvPr id="38926" name="Rectangle 61"/>
            <p:cNvSpPr>
              <a:spLocks noChangeArrowheads="1"/>
            </p:cNvSpPr>
            <p:nvPr/>
          </p:nvSpPr>
          <p:spPr bwMode="auto">
            <a:xfrm>
              <a:off x="5224" y="846"/>
              <a:ext cx="5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/a</a:t>
              </a:r>
            </a:p>
          </p:txBody>
        </p:sp>
        <p:sp>
          <p:nvSpPr>
            <p:cNvPr id="38927" name="Rectangle 62"/>
            <p:cNvSpPr>
              <a:spLocks noChangeArrowheads="1"/>
            </p:cNvSpPr>
            <p:nvPr/>
          </p:nvSpPr>
          <p:spPr bwMode="auto">
            <a:xfrm>
              <a:off x="5107" y="1998"/>
              <a:ext cx="6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r" eaLnBrk="1" hangingPunct="1">
                <a:spcBef>
                  <a:spcPct val="50000"/>
                </a:spcBef>
                <a:buClrTx/>
                <a:buSzTx/>
                <a:buFontTx/>
                <a:buNone/>
              </a:pPr>
              <a:r>
                <a:rPr lang="en-US" sz="2000">
                  <a:latin typeface="Comic Sans MS" panose="030F0702030302020204" pitchFamily="66" charset="0"/>
                </a:rPr>
                <a:t>k=</a:t>
              </a:r>
              <a:r>
                <a:rPr lang="en-US" sz="2000">
                  <a:latin typeface="Symbol" panose="05050102010706020507" pitchFamily="18" charset="2"/>
                </a:rPr>
                <a:t>p</a:t>
              </a:r>
              <a:r>
                <a:rPr lang="en-US" sz="2000">
                  <a:latin typeface="Comic Sans MS" panose="030F0702030302020204" pitchFamily="66" charset="0"/>
                </a:rPr>
                <a:t>/2a</a:t>
              </a:r>
            </a:p>
          </p:txBody>
        </p:sp>
        <p:grpSp>
          <p:nvGrpSpPr>
            <p:cNvPr id="38928" name="Group 68"/>
            <p:cNvGrpSpPr>
              <a:grpSpLocks/>
            </p:cNvGrpSpPr>
            <p:nvPr/>
          </p:nvGrpSpPr>
          <p:grpSpPr bwMode="auto">
            <a:xfrm>
              <a:off x="3312" y="3456"/>
              <a:ext cx="960" cy="288"/>
              <a:chOff x="3216" y="3840"/>
              <a:chExt cx="960" cy="288"/>
            </a:xfrm>
          </p:grpSpPr>
          <p:sp>
            <p:nvSpPr>
              <p:cNvPr id="38929" name="Line 69"/>
              <p:cNvSpPr>
                <a:spLocks noChangeShapeType="1"/>
              </p:cNvSpPr>
              <p:nvPr/>
            </p:nvSpPr>
            <p:spPr bwMode="auto">
              <a:xfrm>
                <a:off x="345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70"/>
              <p:cNvSpPr>
                <a:spLocks noChangeShapeType="1"/>
              </p:cNvSpPr>
              <p:nvPr/>
            </p:nvSpPr>
            <p:spPr bwMode="auto">
              <a:xfrm>
                <a:off x="3936" y="3840"/>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Rectangle 71"/>
              <p:cNvSpPr>
                <a:spLocks noChangeArrowheads="1"/>
              </p:cNvSpPr>
              <p:nvPr/>
            </p:nvSpPr>
            <p:spPr bwMode="auto">
              <a:xfrm>
                <a:off x="3600" y="3840"/>
                <a:ext cx="1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latin typeface="Comic Sans MS" panose="030F0702030302020204" pitchFamily="66" charset="0"/>
                  </a:rPr>
                  <a:t>a</a:t>
                </a:r>
              </a:p>
            </p:txBody>
          </p:sp>
          <p:sp>
            <p:nvSpPr>
              <p:cNvPr id="38932" name="Line 72"/>
              <p:cNvSpPr>
                <a:spLocks noChangeShapeType="1"/>
              </p:cNvSpPr>
              <p:nvPr/>
            </p:nvSpPr>
            <p:spPr bwMode="auto">
              <a:xfrm>
                <a:off x="321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3" name="Line 73"/>
              <p:cNvSpPr>
                <a:spLocks noChangeShapeType="1"/>
              </p:cNvSpPr>
              <p:nvPr/>
            </p:nvSpPr>
            <p:spPr bwMode="auto">
              <a:xfrm flipH="1">
                <a:off x="3936" y="3984"/>
                <a:ext cx="24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0555" name="Text Box 75"/>
          <p:cNvSpPr txBox="1">
            <a:spLocks noChangeArrowheads="1"/>
          </p:cNvSpPr>
          <p:nvPr/>
        </p:nvSpPr>
        <p:spPr bwMode="auto">
          <a:xfrm>
            <a:off x="381000" y="6072188"/>
            <a:ext cx="8382000" cy="741362"/>
          </a:xfrm>
          <a:prstGeom prst="rect">
            <a:avLst/>
          </a:prstGeom>
          <a:noFill/>
          <a:ln w="9525">
            <a:solidFill>
              <a:schemeClr val="tx1"/>
            </a:solidFill>
            <a:miter lim="800000"/>
            <a:headEnd/>
            <a:tailEnd/>
          </a:ln>
          <a:effectLst/>
        </p:spPr>
        <p:txBody>
          <a:bodyPr>
            <a:spAutoFit/>
          </a:bodyPr>
          <a:lstStyle/>
          <a:p>
            <a:pPr algn="ctr" eaLnBrk="1" hangingPunct="1">
              <a:spcBef>
                <a:spcPct val="10000"/>
              </a:spcBef>
              <a:defRPr/>
            </a:pPr>
            <a:r>
              <a:rPr lang="en-US" sz="2000" b="1" dirty="0">
                <a:effectLst>
                  <a:outerShdw blurRad="38100" dist="38100" dir="2700000" algn="tl">
                    <a:srgbClr val="C0C0C0"/>
                  </a:outerShdw>
                </a:effectLst>
                <a:latin typeface="Comic Sans MS" pitchFamily="66" charset="0"/>
              </a:rPr>
              <a:t>k=0 </a:t>
            </a:r>
            <a:r>
              <a:rPr lang="en-US" sz="2000" b="1" dirty="0">
                <a:effectLst>
                  <a:outerShdw blurRad="38100" dist="38100" dir="2700000" algn="tl">
                    <a:srgbClr val="C0C0C0"/>
                  </a:outerShdw>
                </a:effectLst>
                <a:latin typeface="Comic Sans MS" pitchFamily="66" charset="0"/>
                <a:sym typeface="Symbol" pitchFamily="18" charset="2"/>
              </a:rPr>
              <a:t> </a:t>
            </a:r>
            <a:r>
              <a:rPr lang="en-US" sz="2000" dirty="0">
                <a:effectLst>
                  <a:outerShdw blurRad="38100" dist="38100" dir="2700000" algn="tl">
                    <a:srgbClr val="C0C0C0"/>
                  </a:outerShdw>
                </a:effectLst>
                <a:latin typeface="Comic Sans MS" pitchFamily="66" charset="0"/>
              </a:rPr>
              <a:t>orbital phase does not change when we translate by</a:t>
            </a:r>
            <a:r>
              <a:rPr lang="en-US" sz="2000" b="1" dirty="0">
                <a:effectLst>
                  <a:outerShdw blurRad="38100" dist="38100" dir="2700000" algn="tl">
                    <a:srgbClr val="C0C0C0"/>
                  </a:outerShdw>
                </a:effectLst>
                <a:latin typeface="Comic Sans MS" pitchFamily="66" charset="0"/>
              </a:rPr>
              <a:t> a</a:t>
            </a:r>
          </a:p>
          <a:p>
            <a:pPr algn="ctr" eaLnBrk="1" hangingPunct="1">
              <a:spcBef>
                <a:spcPct val="10000"/>
              </a:spcBef>
              <a:defRPr/>
            </a:pPr>
            <a:r>
              <a:rPr lang="en-US" sz="2000" b="1" dirty="0">
                <a:effectLst>
                  <a:outerShdw blurRad="38100" dist="38100" dir="2700000" algn="tl">
                    <a:srgbClr val="C0C0C0"/>
                  </a:outerShdw>
                </a:effectLst>
                <a:latin typeface="Comic Sans MS" pitchFamily="66" charset="0"/>
              </a:rPr>
              <a:t>k=</a:t>
            </a:r>
            <a:r>
              <a:rPr lang="en-US" sz="2000" b="1" dirty="0">
                <a:effectLst>
                  <a:outerShdw blurRad="38100" dist="38100" dir="2700000" algn="tl">
                    <a:srgbClr val="C0C0C0"/>
                  </a:outerShdw>
                </a:effectLst>
                <a:latin typeface="Symbol" pitchFamily="18" charset="2"/>
              </a:rPr>
              <a:t>p</a:t>
            </a:r>
            <a:r>
              <a:rPr lang="en-US" sz="2000" b="1" dirty="0">
                <a:effectLst>
                  <a:outerShdw blurRad="38100" dist="38100" dir="2700000" algn="tl">
                    <a:srgbClr val="C0C0C0"/>
                  </a:outerShdw>
                </a:effectLst>
                <a:latin typeface="Comic Sans MS" pitchFamily="66" charset="0"/>
              </a:rPr>
              <a:t>/a </a:t>
            </a:r>
            <a:r>
              <a:rPr lang="en-US" sz="2000" b="1" dirty="0">
                <a:effectLst>
                  <a:outerShdw blurRad="38100" dist="38100" dir="2700000" algn="tl">
                    <a:srgbClr val="C0C0C0"/>
                  </a:outerShdw>
                </a:effectLst>
                <a:latin typeface="Comic Sans MS" pitchFamily="66" charset="0"/>
                <a:sym typeface="Symbol" pitchFamily="18" charset="2"/>
              </a:rPr>
              <a:t> </a:t>
            </a:r>
            <a:r>
              <a:rPr lang="en-US" sz="2000" dirty="0">
                <a:effectLst>
                  <a:outerShdw blurRad="38100" dist="38100" dir="2700000" algn="tl">
                    <a:srgbClr val="C0C0C0"/>
                  </a:outerShdw>
                </a:effectLst>
                <a:latin typeface="Comic Sans MS" pitchFamily="66" charset="0"/>
              </a:rPr>
              <a:t>orbital phase reverses when we translate by</a:t>
            </a:r>
            <a:r>
              <a:rPr lang="en-US" sz="2000" b="1" dirty="0">
                <a:effectLst>
                  <a:outerShdw blurRad="38100" dist="38100" dir="2700000" algn="tl">
                    <a:srgbClr val="C0C0C0"/>
                  </a:outerShdw>
                </a:effectLst>
                <a:latin typeface="Comic Sans MS" pitchFamily="66" charset="0"/>
              </a:rPr>
              <a:t> a</a:t>
            </a:r>
          </a:p>
        </p:txBody>
      </p:sp>
      <p:pic>
        <p:nvPicPr>
          <p:cNvPr id="15371"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0"/>
            <a:ext cx="41719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79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1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20543" grpId="0"/>
      <p:bldP spid="20544" grpId="0"/>
      <p:bldP spid="48134" grpId="0" animBg="1"/>
      <p:bldP spid="48135" grpId="0" animBg="1"/>
      <p:bldP spid="48136" grpId="0" animBg="1"/>
      <p:bldP spid="2055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Infinite 1D Chain of H atoms</a:t>
            </a:r>
          </a:p>
        </p:txBody>
      </p:sp>
      <p:sp>
        <p:nvSpPr>
          <p:cNvPr id="3" name="Content Placeholder 2"/>
          <p:cNvSpPr>
            <a:spLocks noGrp="1"/>
          </p:cNvSpPr>
          <p:nvPr>
            <p:ph idx="1"/>
          </p:nvPr>
        </p:nvSpPr>
        <p:spPr>
          <a:xfrm>
            <a:off x="428624" y="2143125"/>
            <a:ext cx="8715375" cy="4530725"/>
          </a:xfrm>
        </p:spPr>
        <p:txBody>
          <a:bodyPr/>
          <a:lstStyle/>
          <a:p>
            <a:r>
              <a:rPr lang="en-US" sz="3200" dirty="0"/>
              <a:t>What would happen if consider k&gt;</a:t>
            </a:r>
            <a:r>
              <a:rPr lang="en-US" sz="3200" b="1" dirty="0">
                <a:latin typeface="Symbol" panose="05050102010706020507" pitchFamily="18" charset="2"/>
              </a:rPr>
              <a:t> p</a:t>
            </a:r>
            <a:r>
              <a:rPr lang="en-US" sz="3200" b="1" dirty="0"/>
              <a:t>/a?</a:t>
            </a:r>
          </a:p>
          <a:p>
            <a:r>
              <a:rPr lang="en-US" sz="3200" dirty="0"/>
              <a:t>If not obvious, try k=2</a:t>
            </a:r>
            <a:r>
              <a:rPr lang="en-US" sz="3200" b="1" dirty="0">
                <a:latin typeface="Symbol" panose="05050102010706020507" pitchFamily="18" charset="2"/>
              </a:rPr>
              <a:t> p</a:t>
            </a:r>
            <a:r>
              <a:rPr lang="en-US" sz="3200" b="1" dirty="0"/>
              <a:t>/a</a:t>
            </a:r>
            <a:r>
              <a:rPr lang="en-US" sz="3200" dirty="0"/>
              <a:t>. What is the </a:t>
            </a:r>
            <a:r>
              <a:rPr lang="en-US" sz="3200" dirty="0" err="1"/>
              <a:t>wavefunction</a:t>
            </a:r>
            <a:r>
              <a:rPr lang="en-US" sz="3200" dirty="0"/>
              <a:t>?</a:t>
            </a:r>
          </a:p>
        </p:txBody>
      </p:sp>
      <p:sp>
        <p:nvSpPr>
          <p:cNvPr id="39940" name="Rectangle 3"/>
          <p:cNvSpPr>
            <a:spLocks noChangeArrowheads="1"/>
          </p:cNvSpPr>
          <p:nvPr/>
        </p:nvSpPr>
        <p:spPr bwMode="auto">
          <a:xfrm>
            <a:off x="2411760" y="5085184"/>
            <a:ext cx="46685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lnSpc>
                <a:spcPct val="90000"/>
              </a:lnSpc>
              <a:spcBef>
                <a:spcPct val="0"/>
              </a:spcBef>
              <a:buClrTx/>
              <a:buSzTx/>
              <a:buFontTx/>
              <a:buNone/>
            </a:pPr>
            <a:r>
              <a:rPr lang="en-US" sz="4800">
                <a:latin typeface="Symbol" panose="05050102010706020507" pitchFamily="18" charset="2"/>
              </a:rPr>
              <a:t>Y</a:t>
            </a:r>
            <a:r>
              <a:rPr lang="en-US" sz="4800" baseline="-25000">
                <a:latin typeface="Arial" panose="020B0604020202020204" pitchFamily="34" charset="0"/>
              </a:rPr>
              <a:t>k</a:t>
            </a:r>
            <a:r>
              <a:rPr lang="en-US" sz="4800">
                <a:latin typeface="Arial" panose="020B0604020202020204" pitchFamily="34" charset="0"/>
              </a:rPr>
              <a:t> = </a:t>
            </a:r>
            <a:r>
              <a:rPr lang="en-US" sz="4800">
                <a:latin typeface="Symbol" panose="05050102010706020507" pitchFamily="18" charset="2"/>
              </a:rPr>
              <a:t>S</a:t>
            </a:r>
            <a:r>
              <a:rPr lang="en-US" sz="4800">
                <a:latin typeface="Arial" panose="020B0604020202020204" pitchFamily="34" charset="0"/>
              </a:rPr>
              <a:t> e</a:t>
            </a:r>
            <a:r>
              <a:rPr lang="en-US" sz="4800" baseline="30000">
                <a:latin typeface="Arial" panose="020B0604020202020204" pitchFamily="34" charset="0"/>
              </a:rPr>
              <a:t>ikna</a:t>
            </a:r>
            <a:r>
              <a:rPr lang="en-US" sz="4800">
                <a:latin typeface="Symbol" panose="05050102010706020507" pitchFamily="18" charset="2"/>
              </a:rPr>
              <a:t>c</a:t>
            </a:r>
            <a:r>
              <a:rPr lang="en-US" sz="4800" baseline="-25000">
                <a:latin typeface="Arial" panose="020B0604020202020204" pitchFamily="34" charset="0"/>
              </a:rPr>
              <a:t>n</a:t>
            </a:r>
            <a:endParaRPr lang="en-US" sz="4800">
              <a:latin typeface="Symbol" panose="05050102010706020507" pitchFamily="18" charset="2"/>
            </a:endParaRPr>
          </a:p>
        </p:txBody>
      </p:sp>
    </p:spTree>
    <p:extLst>
      <p:ext uri="{BB962C8B-B14F-4D97-AF65-F5344CB8AC3E}">
        <p14:creationId xmlns:p14="http://schemas.microsoft.com/office/powerpoint/2010/main" val="32687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sz="4800"/>
              <a:t>Energy bands of a crystal</a:t>
            </a:r>
          </a:p>
        </p:txBody>
      </p:sp>
      <p:sp>
        <p:nvSpPr>
          <p:cNvPr id="40963" name="Content Placeholder 2"/>
          <p:cNvSpPr>
            <a:spLocks noGrp="1"/>
          </p:cNvSpPr>
          <p:nvPr>
            <p:ph idx="1"/>
          </p:nvPr>
        </p:nvSpPr>
        <p:spPr>
          <a:xfrm>
            <a:off x="250825" y="1557338"/>
            <a:ext cx="8686800" cy="4530725"/>
          </a:xfrm>
        </p:spPr>
        <p:txBody>
          <a:bodyPr/>
          <a:lstStyle/>
          <a:p>
            <a:r>
              <a:rPr lang="en-US" sz="2600" dirty="0"/>
              <a:t>Tight binding model results in the same form of energy bands as in the nearly free electron model</a:t>
            </a:r>
          </a:p>
          <a:p>
            <a:r>
              <a:rPr lang="en-US" sz="2600" dirty="0"/>
              <a:t>Note the higher energy states are nearly free</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833" y="3328146"/>
            <a:ext cx="6048672" cy="298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5836" y="6211231"/>
            <a:ext cx="8292666" cy="707886"/>
          </a:xfrm>
          <a:prstGeom prst="rect">
            <a:avLst/>
          </a:prstGeom>
        </p:spPr>
        <p:txBody>
          <a:bodyPr wrap="square">
            <a:spAutoFit/>
          </a:bodyPr>
          <a:lstStyle/>
          <a:p>
            <a:pPr algn="ctr"/>
            <a:r>
              <a:rPr lang="en-US" sz="2000" dirty="0">
                <a:sym typeface="WP MathA" pitchFamily="2" charset="2"/>
              </a:rPr>
              <a:t>This method gives good </a:t>
            </a:r>
            <a:r>
              <a:rPr lang="en-US" sz="2000" b="1" dirty="0">
                <a:solidFill>
                  <a:srgbClr val="990033"/>
                </a:solidFill>
                <a:sym typeface="WP MathA" pitchFamily="2" charset="2"/>
              </a:rPr>
              <a:t>core electron bands!</a:t>
            </a:r>
          </a:p>
          <a:p>
            <a:pPr algn="ctr"/>
            <a:r>
              <a:rPr lang="en-US" sz="2000" dirty="0">
                <a:sym typeface="WP MathA" pitchFamily="2" charset="2"/>
              </a:rPr>
              <a:t>The high bands are not as good because electrons act free!</a:t>
            </a:r>
          </a:p>
        </p:txBody>
      </p:sp>
    </p:spTree>
    <p:extLst>
      <p:ext uri="{BB962C8B-B14F-4D97-AF65-F5344CB8AC3E}">
        <p14:creationId xmlns:p14="http://schemas.microsoft.com/office/powerpoint/2010/main" val="5029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2" name="Picture 3">
            <a:extLst>
              <a:ext uri="{FF2B5EF4-FFF2-40B4-BE49-F238E27FC236}">
                <a16:creationId xmlns:a16="http://schemas.microsoft.com/office/drawing/2014/main" id="{5A05936C-A9D9-49F1-A521-3525330BB8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7833" y="3328146"/>
            <a:ext cx="6048672" cy="298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E284C8F5-159F-4260-8BED-3E058868DD63}"/>
              </a:ext>
            </a:extLst>
          </p:cNvPr>
          <p:cNvCxnSpPr/>
          <p:nvPr/>
        </p:nvCxnSpPr>
        <p:spPr>
          <a:xfrm>
            <a:off x="8028384" y="4005064"/>
            <a:ext cx="0" cy="36004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DA2536-AFC5-4119-9F86-6E3F3015709A}"/>
              </a:ext>
            </a:extLst>
          </p:cNvPr>
          <p:cNvSpPr txBox="1"/>
          <p:nvPr/>
        </p:nvSpPr>
        <p:spPr>
          <a:xfrm>
            <a:off x="8172400" y="3861048"/>
            <a:ext cx="827584" cy="648072"/>
          </a:xfrm>
          <a:prstGeom prst="rect">
            <a:avLst/>
          </a:prstGeom>
          <a:noFill/>
        </p:spPr>
        <p:txBody>
          <a:bodyPr wrap="square" rtlCol="0">
            <a:spAutoFit/>
          </a:bodyPr>
          <a:lstStyle/>
          <a:p>
            <a:pPr algn="ctr"/>
            <a:r>
              <a:rPr lang="en-US" dirty="0"/>
              <a:t>Band width</a:t>
            </a:r>
          </a:p>
        </p:txBody>
      </p:sp>
    </p:spTree>
    <p:extLst>
      <p:ext uri="{BB962C8B-B14F-4D97-AF65-F5344CB8AC3E}">
        <p14:creationId xmlns:p14="http://schemas.microsoft.com/office/powerpoint/2010/main" val="57177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00088"/>
            <a:ext cx="8382000" cy="533400"/>
          </a:xfrm>
        </p:spPr>
        <p:txBody>
          <a:bodyPr/>
          <a:lstStyle/>
          <a:p>
            <a:r>
              <a:rPr lang="en-US" sz="2400">
                <a:solidFill>
                  <a:schemeClr val="tx1"/>
                </a:solidFill>
              </a:rPr>
              <a:t>Results of the Krönig-Penney Model</a:t>
            </a:r>
          </a:p>
        </p:txBody>
      </p:sp>
      <p:graphicFrame>
        <p:nvGraphicFramePr>
          <p:cNvPr id="237568" name="Object 2"/>
          <p:cNvGraphicFramePr>
            <a:graphicFrameLocks noChangeAspect="1"/>
          </p:cNvGraphicFramePr>
          <p:nvPr/>
        </p:nvGraphicFramePr>
        <p:xfrm>
          <a:off x="333375" y="1844675"/>
          <a:ext cx="8636000" cy="1584325"/>
        </p:xfrm>
        <a:graphic>
          <a:graphicData uri="http://schemas.openxmlformats.org/presentationml/2006/ole">
            <mc:AlternateContent xmlns:mc="http://schemas.openxmlformats.org/markup-compatibility/2006">
              <mc:Choice xmlns:v="urn:schemas-microsoft-com:vml" Requires="v">
                <p:oleObj name="Equation" r:id="rId3" imgW="5003640" imgH="914400" progId="Equation.3">
                  <p:embed/>
                </p:oleObj>
              </mc:Choice>
              <mc:Fallback>
                <p:oleObj name="Equation" r:id="rId3" imgW="5003640" imgH="914400" progId="Equation.3">
                  <p:embed/>
                  <p:pic>
                    <p:nvPicPr>
                      <p:cNvPr id="237568" name="Object 2"/>
                      <p:cNvPicPr>
                        <a:picLocks noChangeAspect="1" noChangeArrowheads="1"/>
                      </p:cNvPicPr>
                      <p:nvPr/>
                    </p:nvPicPr>
                    <p:blipFill>
                      <a:blip r:embed="rId4"/>
                      <a:srcRect/>
                      <a:stretch>
                        <a:fillRect/>
                      </a:stretch>
                    </p:blipFill>
                    <p:spPr bwMode="auto">
                      <a:xfrm>
                        <a:off x="333375" y="1844675"/>
                        <a:ext cx="86360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B0F022E8-35D6-4B64-9BC3-47662550D645}"/>
              </a:ext>
            </a:extLst>
          </p:cNvPr>
          <p:cNvSpPr/>
          <p:nvPr/>
        </p:nvSpPr>
        <p:spPr>
          <a:xfrm>
            <a:off x="539552" y="2276872"/>
            <a:ext cx="734481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73">
            <a:extLst>
              <a:ext uri="{FF2B5EF4-FFF2-40B4-BE49-F238E27FC236}">
                <a16:creationId xmlns:a16="http://schemas.microsoft.com/office/drawing/2014/main" id="{C1535DBA-0A5F-4725-BA15-141A29D2D29B}"/>
              </a:ext>
            </a:extLst>
          </p:cNvPr>
          <p:cNvGrpSpPr>
            <a:grpSpLocks/>
          </p:cNvGrpSpPr>
          <p:nvPr/>
        </p:nvGrpSpPr>
        <p:grpSpPr bwMode="auto">
          <a:xfrm>
            <a:off x="3358356" y="3845203"/>
            <a:ext cx="2586038" cy="449262"/>
            <a:chOff x="648" y="1305"/>
            <a:chExt cx="1629" cy="283"/>
          </a:xfrm>
        </p:grpSpPr>
        <p:graphicFrame>
          <p:nvGraphicFramePr>
            <p:cNvPr id="7" name="Object 7">
              <a:extLst>
                <a:ext uri="{FF2B5EF4-FFF2-40B4-BE49-F238E27FC236}">
                  <a16:creationId xmlns:a16="http://schemas.microsoft.com/office/drawing/2014/main" id="{25BC0196-A543-46C8-8C9B-E59690E5D0C5}"/>
                </a:ext>
              </a:extLst>
            </p:cNvPr>
            <p:cNvGraphicFramePr>
              <a:graphicFrameLocks noChangeAspect="1"/>
            </p:cNvGraphicFramePr>
            <p:nvPr/>
          </p:nvGraphicFramePr>
          <p:xfrm>
            <a:off x="648" y="1325"/>
            <a:ext cx="1200" cy="263"/>
          </p:xfrm>
          <a:graphic>
            <a:graphicData uri="http://schemas.openxmlformats.org/presentationml/2006/ole">
              <mc:AlternateContent xmlns:mc="http://schemas.openxmlformats.org/markup-compatibility/2006">
                <mc:Choice xmlns:v="urn:schemas-microsoft-com:vml" Requires="v">
                  <p:oleObj name="Equation" r:id="rId5" imgW="926698" imgH="203112" progId="Equation.3">
                    <p:embed/>
                  </p:oleObj>
                </mc:Choice>
                <mc:Fallback>
                  <p:oleObj name="Equation" r:id="rId5" imgW="926698" imgH="203112" progId="Equation.3">
                    <p:embed/>
                    <p:pic>
                      <p:nvPicPr>
                        <p:cNvPr id="7" name="Object 7">
                          <a:extLst>
                            <a:ext uri="{FF2B5EF4-FFF2-40B4-BE49-F238E27FC236}">
                              <a16:creationId xmlns:a16="http://schemas.microsoft.com/office/drawing/2014/main" id="{25BC0196-A543-46C8-8C9B-E59690E5D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 y="1325"/>
                          <a:ext cx="1200" cy="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61">
              <a:extLst>
                <a:ext uri="{FF2B5EF4-FFF2-40B4-BE49-F238E27FC236}">
                  <a16:creationId xmlns:a16="http://schemas.microsoft.com/office/drawing/2014/main" id="{8A4B918E-02F0-42C9-ACAC-D11F06D85DD5}"/>
                </a:ext>
              </a:extLst>
            </p:cNvPr>
            <p:cNvSpPr txBox="1">
              <a:spLocks noChangeArrowheads="1"/>
            </p:cNvSpPr>
            <p:nvPr/>
          </p:nvSpPr>
          <p:spPr bwMode="auto">
            <a:xfrm>
              <a:off x="1910" y="1305"/>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a:t>(1)</a:t>
              </a:r>
            </a:p>
          </p:txBody>
        </p:sp>
      </p:grpSp>
      <p:graphicFrame>
        <p:nvGraphicFramePr>
          <p:cNvPr id="13" name="Object 6">
            <a:extLst>
              <a:ext uri="{FF2B5EF4-FFF2-40B4-BE49-F238E27FC236}">
                <a16:creationId xmlns:a16="http://schemas.microsoft.com/office/drawing/2014/main" id="{538ECFBE-E4D3-4F1C-BB1A-E26D0311CD45}"/>
              </a:ext>
            </a:extLst>
          </p:cNvPr>
          <p:cNvGraphicFramePr>
            <a:graphicFrameLocks noChangeAspect="1"/>
          </p:cNvGraphicFramePr>
          <p:nvPr/>
        </p:nvGraphicFramePr>
        <p:xfrm>
          <a:off x="2693988" y="4478336"/>
          <a:ext cx="3602037" cy="528637"/>
        </p:xfrm>
        <a:graphic>
          <a:graphicData uri="http://schemas.openxmlformats.org/presentationml/2006/ole">
            <mc:AlternateContent xmlns:mc="http://schemas.openxmlformats.org/markup-compatibility/2006">
              <mc:Choice xmlns:v="urn:schemas-microsoft-com:vml" Requires="v">
                <p:oleObj name="Equation" r:id="rId7" imgW="1384300" imgH="203200" progId="Equation.3">
                  <p:embed/>
                </p:oleObj>
              </mc:Choice>
              <mc:Fallback>
                <p:oleObj name="Equation" r:id="rId7" imgW="1384300" imgH="203200" progId="Equation.3">
                  <p:embed/>
                  <p:pic>
                    <p:nvPicPr>
                      <p:cNvPr id="13" name="Object 6">
                        <a:extLst>
                          <a:ext uri="{FF2B5EF4-FFF2-40B4-BE49-F238E27FC236}">
                            <a16:creationId xmlns:a16="http://schemas.microsoft.com/office/drawing/2014/main" id="{538ECFBE-E4D3-4F1C-BB1A-E26D0311CD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3988" y="4478336"/>
                        <a:ext cx="3602037" cy="528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Group 75">
            <a:extLst>
              <a:ext uri="{FF2B5EF4-FFF2-40B4-BE49-F238E27FC236}">
                <a16:creationId xmlns:a16="http://schemas.microsoft.com/office/drawing/2014/main" id="{081BD8D8-91A8-4161-A33D-EA1487219EBF}"/>
              </a:ext>
            </a:extLst>
          </p:cNvPr>
          <p:cNvGrpSpPr>
            <a:grpSpLocks/>
          </p:cNvGrpSpPr>
          <p:nvPr/>
        </p:nvGrpSpPr>
        <p:grpSpPr bwMode="auto">
          <a:xfrm>
            <a:off x="401639" y="5516563"/>
            <a:ext cx="4465638" cy="425450"/>
            <a:chOff x="253" y="2945"/>
            <a:chExt cx="2813" cy="268"/>
          </a:xfrm>
        </p:grpSpPr>
        <p:graphicFrame>
          <p:nvGraphicFramePr>
            <p:cNvPr id="16" name="Object 5">
              <a:extLst>
                <a:ext uri="{FF2B5EF4-FFF2-40B4-BE49-F238E27FC236}">
                  <a16:creationId xmlns:a16="http://schemas.microsoft.com/office/drawing/2014/main" id="{F82C279A-1E2C-4298-BE7D-17F5B27B53AA}"/>
                </a:ext>
              </a:extLst>
            </p:cNvPr>
            <p:cNvGraphicFramePr>
              <a:graphicFrameLocks noChangeAspect="1"/>
            </p:cNvGraphicFramePr>
            <p:nvPr/>
          </p:nvGraphicFramePr>
          <p:xfrm>
            <a:off x="253" y="2976"/>
            <a:ext cx="2376" cy="237"/>
          </p:xfrm>
          <a:graphic>
            <a:graphicData uri="http://schemas.openxmlformats.org/presentationml/2006/ole">
              <mc:AlternateContent xmlns:mc="http://schemas.openxmlformats.org/markup-compatibility/2006">
                <mc:Choice xmlns:v="urn:schemas-microsoft-com:vml" Requires="v">
                  <p:oleObj name="Equation" r:id="rId9" imgW="2298600" imgH="228600" progId="Equation.3">
                    <p:embed/>
                  </p:oleObj>
                </mc:Choice>
                <mc:Fallback>
                  <p:oleObj name="Equation" r:id="rId9" imgW="2298600" imgH="228600" progId="Equation.3">
                    <p:embed/>
                    <p:pic>
                      <p:nvPicPr>
                        <p:cNvPr id="16" name="Object 5">
                          <a:extLst>
                            <a:ext uri="{FF2B5EF4-FFF2-40B4-BE49-F238E27FC236}">
                              <a16:creationId xmlns:a16="http://schemas.microsoft.com/office/drawing/2014/main" id="{F82C279A-1E2C-4298-BE7D-17F5B27B53AA}"/>
                            </a:ext>
                          </a:extLst>
                        </p:cNvPr>
                        <p:cNvPicPr>
                          <a:picLocks noChangeAspect="1" noChangeArrowheads="1"/>
                        </p:cNvPicPr>
                        <p:nvPr/>
                      </p:nvPicPr>
                      <p:blipFill>
                        <a:blip r:embed="rId10"/>
                        <a:srcRect/>
                        <a:stretch>
                          <a:fillRect/>
                        </a:stretch>
                      </p:blipFill>
                      <p:spPr bwMode="auto">
                        <a:xfrm>
                          <a:off x="253" y="2976"/>
                          <a:ext cx="2376" cy="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 Box 69">
              <a:extLst>
                <a:ext uri="{FF2B5EF4-FFF2-40B4-BE49-F238E27FC236}">
                  <a16:creationId xmlns:a16="http://schemas.microsoft.com/office/drawing/2014/main" id="{D921DB43-4002-4858-A1A5-2909F559A0E3}"/>
                </a:ext>
              </a:extLst>
            </p:cNvPr>
            <p:cNvSpPr txBox="1">
              <a:spLocks noChangeArrowheads="1"/>
            </p:cNvSpPr>
            <p:nvPr/>
          </p:nvSpPr>
          <p:spPr bwMode="auto">
            <a:xfrm>
              <a:off x="2699" y="2945"/>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(3)</a:t>
              </a:r>
            </a:p>
          </p:txBody>
        </p:sp>
      </p:grpSp>
      <p:grpSp>
        <p:nvGrpSpPr>
          <p:cNvPr id="18" name="Group 76">
            <a:extLst>
              <a:ext uri="{FF2B5EF4-FFF2-40B4-BE49-F238E27FC236}">
                <a16:creationId xmlns:a16="http://schemas.microsoft.com/office/drawing/2014/main" id="{FEE09645-883F-4896-973E-F64CD78F269C}"/>
              </a:ext>
            </a:extLst>
          </p:cNvPr>
          <p:cNvGrpSpPr>
            <a:grpSpLocks/>
          </p:cNvGrpSpPr>
          <p:nvPr/>
        </p:nvGrpSpPr>
        <p:grpSpPr bwMode="auto">
          <a:xfrm>
            <a:off x="442913" y="6350000"/>
            <a:ext cx="7735888" cy="400050"/>
            <a:chOff x="-574" y="3350"/>
            <a:chExt cx="4873" cy="252"/>
          </a:xfrm>
        </p:grpSpPr>
        <p:graphicFrame>
          <p:nvGraphicFramePr>
            <p:cNvPr id="19" name="Object 4">
              <a:extLst>
                <a:ext uri="{FF2B5EF4-FFF2-40B4-BE49-F238E27FC236}">
                  <a16:creationId xmlns:a16="http://schemas.microsoft.com/office/drawing/2014/main" id="{B2E14DC0-D035-4ECB-90BF-62E5098DCB07}"/>
                </a:ext>
              </a:extLst>
            </p:cNvPr>
            <p:cNvGraphicFramePr>
              <a:graphicFrameLocks noChangeAspect="1"/>
            </p:cNvGraphicFramePr>
            <p:nvPr/>
          </p:nvGraphicFramePr>
          <p:xfrm>
            <a:off x="-574" y="3360"/>
            <a:ext cx="4398" cy="237"/>
          </p:xfrm>
          <a:graphic>
            <a:graphicData uri="http://schemas.openxmlformats.org/presentationml/2006/ole">
              <mc:AlternateContent xmlns:mc="http://schemas.openxmlformats.org/markup-compatibility/2006">
                <mc:Choice xmlns:v="urn:schemas-microsoft-com:vml" Requires="v">
                  <p:oleObj name="Equation" r:id="rId11" imgW="4254480" imgH="228600" progId="Equation.3">
                    <p:embed/>
                  </p:oleObj>
                </mc:Choice>
                <mc:Fallback>
                  <p:oleObj name="Equation" r:id="rId11" imgW="4254480" imgH="228600" progId="Equation.3">
                    <p:embed/>
                    <p:pic>
                      <p:nvPicPr>
                        <p:cNvPr id="19" name="Object 4">
                          <a:extLst>
                            <a:ext uri="{FF2B5EF4-FFF2-40B4-BE49-F238E27FC236}">
                              <a16:creationId xmlns:a16="http://schemas.microsoft.com/office/drawing/2014/main" id="{B2E14DC0-D035-4ECB-90BF-62E5098DCB07}"/>
                            </a:ext>
                          </a:extLst>
                        </p:cNvPr>
                        <p:cNvPicPr>
                          <a:picLocks noChangeAspect="1" noChangeArrowheads="1"/>
                        </p:cNvPicPr>
                        <p:nvPr/>
                      </p:nvPicPr>
                      <p:blipFill>
                        <a:blip r:embed="rId12"/>
                        <a:srcRect/>
                        <a:stretch>
                          <a:fillRect/>
                        </a:stretch>
                      </p:blipFill>
                      <p:spPr bwMode="auto">
                        <a:xfrm>
                          <a:off x="-574" y="3360"/>
                          <a:ext cx="4398" cy="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 Box 70">
              <a:extLst>
                <a:ext uri="{FF2B5EF4-FFF2-40B4-BE49-F238E27FC236}">
                  <a16:creationId xmlns:a16="http://schemas.microsoft.com/office/drawing/2014/main" id="{46C200B1-4702-499B-B764-21DDC9015D9A}"/>
                </a:ext>
              </a:extLst>
            </p:cNvPr>
            <p:cNvSpPr txBox="1">
              <a:spLocks noChangeArrowheads="1"/>
            </p:cNvSpPr>
            <p:nvPr/>
          </p:nvSpPr>
          <p:spPr bwMode="auto">
            <a:xfrm>
              <a:off x="3932" y="3350"/>
              <a:ext cx="3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(4)</a:t>
              </a:r>
            </a:p>
          </p:txBody>
        </p:sp>
      </p:grpSp>
      <p:sp>
        <p:nvSpPr>
          <p:cNvPr id="3" name="Text Box 69">
            <a:extLst>
              <a:ext uri="{FF2B5EF4-FFF2-40B4-BE49-F238E27FC236}">
                <a16:creationId xmlns:a16="http://schemas.microsoft.com/office/drawing/2014/main" id="{9A6E94BA-4133-42EA-9597-BE8A82E7E55A}"/>
              </a:ext>
            </a:extLst>
          </p:cNvPr>
          <p:cNvSpPr txBox="1">
            <a:spLocks noChangeArrowheads="1"/>
          </p:cNvSpPr>
          <p:nvPr/>
        </p:nvSpPr>
        <p:spPr bwMode="auto">
          <a:xfrm>
            <a:off x="6588224" y="4542600"/>
            <a:ext cx="5822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2000" dirty="0"/>
              <a:t>(2)</a:t>
            </a:r>
          </a:p>
        </p:txBody>
      </p:sp>
    </p:spTree>
    <p:extLst>
      <p:ext uri="{BB962C8B-B14F-4D97-AF65-F5344CB8AC3E}">
        <p14:creationId xmlns:p14="http://schemas.microsoft.com/office/powerpoint/2010/main" val="1741964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37568"/>
                                        </p:tgtEl>
                                        <p:attrNameLst>
                                          <p:attrName>style.visibility</p:attrName>
                                        </p:attrNameLst>
                                      </p:cBhvr>
                                      <p:to>
                                        <p:strVal val="visible"/>
                                      </p:to>
                                    </p:set>
                                    <p:animEffect transition="in" filter="dissolve">
                                      <p:cBhvr>
                                        <p:cTn id="7" dur="500"/>
                                        <p:tgtEl>
                                          <p:spTgt spid="23756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21847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spatial overlap of the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increases</a:t>
            </a:r>
          </a:p>
          <a:p>
            <a:pPr eaLnBrk="1" hangingPunct="1">
              <a:lnSpc>
                <a:spcPct val="90000"/>
              </a:lnSpc>
              <a:spcBef>
                <a:spcPct val="20000"/>
              </a:spcBef>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155860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spatial overlap of the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increases</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band becomes more bonding (energy reduces) at k=0</a:t>
            </a:r>
          </a:p>
          <a:p>
            <a:pPr eaLnBrk="1" hangingPunct="1">
              <a:lnSpc>
                <a:spcPct val="90000"/>
              </a:lnSpc>
              <a:spcBef>
                <a:spcPct val="20000"/>
              </a:spcBef>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978721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spatial overlap of the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increases</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band becomes more bonding (energy reduces) at k=0</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band becomes more </a:t>
            </a:r>
            <a:r>
              <a:rPr lang="en-US" sz="2000" dirty="0" err="1">
                <a:effectLst>
                  <a:outerShdw blurRad="38100" dist="38100" dir="2700000" algn="tl">
                    <a:srgbClr val="C0C0C0"/>
                  </a:outerShdw>
                </a:effectLst>
                <a:latin typeface="Comic Sans MS" pitchFamily="66" charset="0"/>
              </a:rPr>
              <a:t>antibonding</a:t>
            </a:r>
            <a:r>
              <a:rPr lang="en-US" sz="2000" dirty="0">
                <a:effectLst>
                  <a:outerShdw blurRad="38100" dist="38100" dir="2700000" algn="tl">
                    <a:srgbClr val="C0C0C0"/>
                  </a:outerShdw>
                </a:effectLst>
                <a:latin typeface="Comic Sans MS" pitchFamily="66" charset="0"/>
              </a:rPr>
              <a:t> (energy up) k=</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Comic Sans MS" pitchFamily="66" charset="0"/>
              </a:rPr>
              <a:t>/a. </a:t>
            </a:r>
          </a:p>
          <a:p>
            <a:pPr eaLnBrk="1" hangingPunct="1">
              <a:lnSpc>
                <a:spcPct val="90000"/>
              </a:lnSpc>
              <a:spcBef>
                <a:spcPct val="20000"/>
              </a:spcBef>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4231459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spatial overlap of the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increases</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band becomes more bonding (energy reduces) at k=0</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band becomes more </a:t>
            </a:r>
            <a:r>
              <a:rPr lang="en-US" sz="2000" dirty="0" err="1">
                <a:effectLst>
                  <a:outerShdw blurRad="38100" dist="38100" dir="2700000" algn="tl">
                    <a:srgbClr val="C0C0C0"/>
                  </a:outerShdw>
                </a:effectLst>
                <a:latin typeface="Comic Sans MS" pitchFamily="66" charset="0"/>
              </a:rPr>
              <a:t>antibonding</a:t>
            </a:r>
            <a:r>
              <a:rPr lang="en-US" sz="2000" dirty="0">
                <a:effectLst>
                  <a:outerShdw blurRad="38100" dist="38100" dir="2700000" algn="tl">
                    <a:srgbClr val="C0C0C0"/>
                  </a:outerShdw>
                </a:effectLst>
                <a:latin typeface="Comic Sans MS" pitchFamily="66" charset="0"/>
              </a:rPr>
              <a:t> (energy up) k=</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Comic Sans MS" pitchFamily="66" charset="0"/>
              </a:rPr>
              <a:t>/a. </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increased </a:t>
            </a:r>
            <a:r>
              <a:rPr lang="en-US" sz="2000" dirty="0" err="1">
                <a:solidFill>
                  <a:srgbClr val="0000FF"/>
                </a:solidFill>
                <a:effectLst>
                  <a:outerShdw blurRad="38100" dist="38100" dir="2700000" algn="tl">
                    <a:srgbClr val="C0C0C0"/>
                  </a:outerShdw>
                </a:effectLst>
                <a:latin typeface="Comic Sans MS" pitchFamily="66" charset="0"/>
              </a:rPr>
              <a:t>antibonding</a:t>
            </a:r>
            <a:r>
              <a:rPr lang="en-US" sz="2000" dirty="0">
                <a:solidFill>
                  <a:srgbClr val="0000FF"/>
                </a:solidFill>
                <a:effectLst>
                  <a:outerShdw blurRad="38100" dist="38100" dir="2700000" algn="tl">
                    <a:srgbClr val="C0C0C0"/>
                  </a:outerShdw>
                </a:effectLst>
                <a:latin typeface="Comic Sans MS" pitchFamily="66" charset="0"/>
              </a:rPr>
              <a:t> is larger than the increased bonding.</a:t>
            </a:r>
          </a:p>
          <a:p>
            <a:pPr eaLnBrk="1" hangingPunct="1">
              <a:lnSpc>
                <a:spcPct val="90000"/>
              </a:lnSpc>
              <a:spcBef>
                <a:spcPct val="20000"/>
              </a:spcBef>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727700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spatial overlap of the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increases</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band becomes more bonding (energy reduces) at k=0</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band becomes more </a:t>
            </a:r>
            <a:r>
              <a:rPr lang="en-US" sz="2000" dirty="0" err="1">
                <a:effectLst>
                  <a:outerShdw blurRad="38100" dist="38100" dir="2700000" algn="tl">
                    <a:srgbClr val="C0C0C0"/>
                  </a:outerShdw>
                </a:effectLst>
                <a:latin typeface="Comic Sans MS" pitchFamily="66" charset="0"/>
              </a:rPr>
              <a:t>antibonding</a:t>
            </a:r>
            <a:r>
              <a:rPr lang="en-US" sz="2000" dirty="0">
                <a:effectLst>
                  <a:outerShdw blurRad="38100" dist="38100" dir="2700000" algn="tl">
                    <a:srgbClr val="C0C0C0"/>
                  </a:outerShdw>
                </a:effectLst>
                <a:latin typeface="Comic Sans MS" pitchFamily="66" charset="0"/>
              </a:rPr>
              <a:t> (energy up) k=</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Comic Sans MS" pitchFamily="66" charset="0"/>
              </a:rPr>
              <a:t>/a. </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increased </a:t>
            </a:r>
            <a:r>
              <a:rPr lang="en-US" sz="2000" dirty="0" err="1">
                <a:solidFill>
                  <a:srgbClr val="0000FF"/>
                </a:solidFill>
                <a:effectLst>
                  <a:outerShdw blurRad="38100" dist="38100" dir="2700000" algn="tl">
                    <a:srgbClr val="C0C0C0"/>
                  </a:outerShdw>
                </a:effectLst>
                <a:latin typeface="Comic Sans MS" pitchFamily="66" charset="0"/>
              </a:rPr>
              <a:t>antibonding</a:t>
            </a:r>
            <a:r>
              <a:rPr lang="en-US" sz="2000" dirty="0">
                <a:solidFill>
                  <a:srgbClr val="0000FF"/>
                </a:solidFill>
                <a:effectLst>
                  <a:outerShdw blurRad="38100" dist="38100" dir="2700000" algn="tl">
                    <a:srgbClr val="C0C0C0"/>
                  </a:outerShdw>
                </a:effectLst>
                <a:latin typeface="Comic Sans MS" pitchFamily="66" charset="0"/>
              </a:rPr>
              <a:t> is larger than the increased bonding.</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bandwidth increases.</a:t>
            </a:r>
          </a:p>
          <a:p>
            <a:pPr eaLnBrk="1" hangingPunct="1">
              <a:lnSpc>
                <a:spcPct val="90000"/>
              </a:lnSpc>
              <a:spcBef>
                <a:spcPct val="20000"/>
              </a:spcBef>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44762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24">
                                            <p:bg/>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childTnLst>
                                </p:cTn>
                              </p:par>
                            </p:childTnLst>
                          </p:cTn>
                        </p:par>
                        <p:par>
                          <p:cTn id="13" fill="hold" nodeType="with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124">
                                            <p:txEl>
                                              <p:pRg st="1" end="1"/>
                                            </p:txEl>
                                          </p:spTgt>
                                        </p:tgtEl>
                                        <p:attrNameLst>
                                          <p:attrName>style.visibility</p:attrName>
                                        </p:attrNameLst>
                                      </p:cBhvr>
                                      <p:to>
                                        <p:strVal val="visible"/>
                                      </p:to>
                                    </p:set>
                                  </p:childTnLst>
                                </p:cTn>
                              </p:par>
                            </p:childTnLst>
                          </p:cTn>
                        </p:par>
                        <p:par>
                          <p:cTn id="16" fill="hold" nodeType="with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childTnLst>
                                </p:cTn>
                              </p:par>
                            </p:childTnLst>
                          </p:cTn>
                        </p:par>
                        <p:par>
                          <p:cTn id="19" fill="hold" nodeType="with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124">
                                            <p:txEl>
                                              <p:pRg st="3" end="3"/>
                                            </p:txEl>
                                          </p:spTgt>
                                        </p:tgtEl>
                                        <p:attrNameLst>
                                          <p:attrName>style.visibility</p:attrName>
                                        </p:attrNameLst>
                                      </p:cBhvr>
                                      <p:to>
                                        <p:strVal val="visible"/>
                                      </p:to>
                                    </p:set>
                                  </p:childTnLst>
                                </p:cTn>
                              </p:par>
                            </p:childTnLst>
                          </p:cTn>
                        </p:par>
                        <p:par>
                          <p:cTn id="22" fill="hold" nodeType="with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124">
                                            <p:txEl>
                                              <p:pRg st="4" end="4"/>
                                            </p:txEl>
                                          </p:spTgt>
                                        </p:tgtEl>
                                        <p:attrNameLst>
                                          <p:attrName>style.visibility</p:attrName>
                                        </p:attrNameLst>
                                      </p:cBhvr>
                                      <p:to>
                                        <p:strVal val="visible"/>
                                      </p:to>
                                    </p:set>
                                  </p:childTnLst>
                                </p:cTn>
                              </p:par>
                            </p:childTnLst>
                          </p:cTn>
                        </p:par>
                        <p:par>
                          <p:cTn id="25" fill="hold" nodeType="with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06438"/>
            <a:ext cx="8229600" cy="650875"/>
          </a:xfrm>
        </p:spPr>
        <p:txBody>
          <a:bodyPr/>
          <a:lstStyle/>
          <a:p>
            <a:r>
              <a:rPr lang="en-US"/>
              <a:t>Effect of Orbital Overlap</a:t>
            </a:r>
            <a:br>
              <a:rPr lang="en-US"/>
            </a:br>
            <a:r>
              <a:rPr lang="en-US" sz="2400"/>
              <a:t>band width or dispersion=the difference in energy between the highest and lowest energy levels in the band</a:t>
            </a:r>
          </a:p>
        </p:txBody>
      </p:sp>
      <p:pic>
        <p:nvPicPr>
          <p:cNvPr id="49155" name="Picture 3" descr="C:\WINDOWS\TEMP\~AUT004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463675"/>
            <a:ext cx="5248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5029200" y="1428750"/>
            <a:ext cx="4114800" cy="5429250"/>
          </a:xfrm>
          <a:prstGeom prst="rect">
            <a:avLst/>
          </a:prstGeom>
          <a:solidFill>
            <a:schemeClr val="bg1"/>
          </a:solidFill>
          <a:ln w="9525">
            <a:noFill/>
            <a:miter lim="800000"/>
            <a:headEnd/>
            <a:tailEnd/>
          </a:ln>
          <a:effectLst/>
        </p:spPr>
        <p:txBody>
          <a:bodyPr/>
          <a:lstStyle/>
          <a:p>
            <a:pPr algn="ctr" eaLnBrk="1" hangingPunct="1">
              <a:lnSpc>
                <a:spcPct val="90000"/>
              </a:lnSpc>
              <a:spcBef>
                <a:spcPct val="20000"/>
              </a:spcBef>
              <a:defRPr/>
            </a:pPr>
            <a:r>
              <a:rPr lang="en-US" sz="2000" dirty="0">
                <a:effectLst>
                  <a:outerShdw blurRad="38100" dist="38100" dir="2700000" algn="tl">
                    <a:srgbClr val="C0C0C0"/>
                  </a:outerShdw>
                </a:effectLst>
                <a:latin typeface="Comic Sans MS" pitchFamily="66" charset="0"/>
              </a:rPr>
              <a:t>If we reduce the lattice parameter </a:t>
            </a:r>
            <a:r>
              <a:rPr lang="en-US" sz="2000" b="1" i="1" dirty="0">
                <a:effectLst>
                  <a:outerShdw blurRad="38100" dist="38100" dir="2700000" algn="tl">
                    <a:srgbClr val="C0C0C0"/>
                  </a:outerShdw>
                </a:effectLst>
                <a:latin typeface="Comic Sans MS" pitchFamily="66" charset="0"/>
              </a:rPr>
              <a:t>a</a:t>
            </a:r>
            <a:r>
              <a:rPr lang="en-US" sz="2000" dirty="0">
                <a:effectLst>
                  <a:outerShdw blurRad="38100" dist="38100" dir="2700000" algn="tl">
                    <a:srgbClr val="C0C0C0"/>
                  </a:outerShdw>
                </a:effectLst>
                <a:latin typeface="Comic Sans MS" pitchFamily="66" charset="0"/>
              </a:rPr>
              <a:t> (bring closer together) it has the following effects:</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spatial overlap of the </a:t>
            </a:r>
            <a:r>
              <a:rPr lang="en-US" sz="2000" dirty="0" err="1">
                <a:effectLst>
                  <a:outerShdw blurRad="38100" dist="38100" dir="2700000" algn="tl">
                    <a:srgbClr val="C0C0C0"/>
                  </a:outerShdw>
                </a:effectLst>
                <a:latin typeface="Comic Sans MS" pitchFamily="66" charset="0"/>
              </a:rPr>
              <a:t>orbitals</a:t>
            </a:r>
            <a:r>
              <a:rPr lang="en-US" sz="2000" dirty="0">
                <a:effectLst>
                  <a:outerShdw blurRad="38100" dist="38100" dir="2700000" algn="tl">
                    <a:srgbClr val="C0C0C0"/>
                  </a:outerShdw>
                </a:effectLst>
                <a:latin typeface="Comic Sans MS" pitchFamily="66" charset="0"/>
              </a:rPr>
              <a:t> increases</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band becomes more bonding (energy reduces) at k=0</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band becomes more </a:t>
            </a:r>
            <a:r>
              <a:rPr lang="en-US" sz="2000" dirty="0" err="1">
                <a:effectLst>
                  <a:outerShdw blurRad="38100" dist="38100" dir="2700000" algn="tl">
                    <a:srgbClr val="C0C0C0"/>
                  </a:outerShdw>
                </a:effectLst>
                <a:latin typeface="Comic Sans MS" pitchFamily="66" charset="0"/>
              </a:rPr>
              <a:t>antibonding</a:t>
            </a:r>
            <a:r>
              <a:rPr lang="en-US" sz="2000" dirty="0">
                <a:effectLst>
                  <a:outerShdw blurRad="38100" dist="38100" dir="2700000" algn="tl">
                    <a:srgbClr val="C0C0C0"/>
                  </a:outerShdw>
                </a:effectLst>
                <a:latin typeface="Comic Sans MS" pitchFamily="66" charset="0"/>
              </a:rPr>
              <a:t> (energy up) k=</a:t>
            </a:r>
            <a:r>
              <a:rPr lang="en-US" sz="2000" dirty="0">
                <a:effectLst>
                  <a:outerShdw blurRad="38100" dist="38100" dir="2700000" algn="tl">
                    <a:srgbClr val="C0C0C0"/>
                  </a:outerShdw>
                </a:effectLst>
                <a:latin typeface="Symbol" pitchFamily="18" charset="2"/>
              </a:rPr>
              <a:t>p</a:t>
            </a:r>
            <a:r>
              <a:rPr lang="en-US" sz="2000" dirty="0">
                <a:effectLst>
                  <a:outerShdw blurRad="38100" dist="38100" dir="2700000" algn="tl">
                    <a:srgbClr val="C0C0C0"/>
                  </a:outerShdw>
                </a:effectLst>
                <a:latin typeface="Comic Sans MS" pitchFamily="66" charset="0"/>
              </a:rPr>
              <a:t>/a. </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increased </a:t>
            </a:r>
            <a:r>
              <a:rPr lang="en-US" sz="2000" dirty="0" err="1">
                <a:solidFill>
                  <a:srgbClr val="0000FF"/>
                </a:solidFill>
                <a:effectLst>
                  <a:outerShdw blurRad="38100" dist="38100" dir="2700000" algn="tl">
                    <a:srgbClr val="C0C0C0"/>
                  </a:outerShdw>
                </a:effectLst>
                <a:latin typeface="Comic Sans MS" pitchFamily="66" charset="0"/>
              </a:rPr>
              <a:t>antibonding</a:t>
            </a:r>
            <a:r>
              <a:rPr lang="en-US" sz="2000" dirty="0">
                <a:solidFill>
                  <a:srgbClr val="0000FF"/>
                </a:solidFill>
                <a:effectLst>
                  <a:outerShdw blurRad="38100" dist="38100" dir="2700000" algn="tl">
                    <a:srgbClr val="C0C0C0"/>
                  </a:outerShdw>
                </a:effectLst>
                <a:latin typeface="Comic Sans MS" pitchFamily="66" charset="0"/>
              </a:rPr>
              <a:t> is larger than the increased bonding.</a:t>
            </a:r>
          </a:p>
          <a:p>
            <a:pPr eaLnBrk="1" hangingPunct="1">
              <a:lnSpc>
                <a:spcPct val="90000"/>
              </a:lnSpc>
              <a:spcBef>
                <a:spcPct val="20000"/>
              </a:spcBef>
              <a:buFontTx/>
              <a:buChar char="•"/>
              <a:defRPr/>
            </a:pPr>
            <a:r>
              <a:rPr lang="en-US" sz="2000" dirty="0">
                <a:effectLst>
                  <a:outerShdw blurRad="38100" dist="38100" dir="2700000" algn="tl">
                    <a:srgbClr val="C0C0C0"/>
                  </a:outerShdw>
                </a:effectLst>
                <a:latin typeface="Comic Sans MS" pitchFamily="66" charset="0"/>
              </a:rPr>
              <a:t>The bandwidth increases.</a:t>
            </a:r>
          </a:p>
          <a:p>
            <a:pPr eaLnBrk="1" hangingPunct="1">
              <a:lnSpc>
                <a:spcPct val="90000"/>
              </a:lnSpc>
              <a:spcBef>
                <a:spcPct val="20000"/>
              </a:spcBef>
              <a:buFontTx/>
              <a:buChar char="•"/>
              <a:defRPr/>
            </a:pPr>
            <a:r>
              <a:rPr lang="en-US" sz="2000" dirty="0">
                <a:solidFill>
                  <a:srgbClr val="0000FF"/>
                </a:solidFill>
                <a:effectLst>
                  <a:outerShdw blurRad="38100" dist="38100" dir="2700000" algn="tl">
                    <a:srgbClr val="C0C0C0"/>
                  </a:outerShdw>
                </a:effectLst>
                <a:latin typeface="Comic Sans MS" pitchFamily="66" charset="0"/>
              </a:rPr>
              <a:t>The electron mobility increases.</a:t>
            </a:r>
          </a:p>
          <a:p>
            <a:pPr algn="ctr" eaLnBrk="1" hangingPunct="1">
              <a:lnSpc>
                <a:spcPct val="90000"/>
              </a:lnSpc>
              <a:spcBef>
                <a:spcPct val="20000"/>
              </a:spcBef>
              <a:defRPr/>
            </a:pPr>
            <a:endParaRPr lang="en-US" sz="2000" b="1" dirty="0">
              <a:effectLst>
                <a:outerShdw blurRad="38100" dist="38100" dir="2700000" algn="tl">
                  <a:srgbClr val="C0C0C0"/>
                </a:outerShdw>
              </a:effectLst>
              <a:latin typeface="Comic Sans MS" pitchFamily="66" charset="0"/>
            </a:endParaRPr>
          </a:p>
          <a:p>
            <a:pPr algn="ctr" eaLnBrk="1" hangingPunct="1">
              <a:lnSpc>
                <a:spcPct val="90000"/>
              </a:lnSpc>
              <a:spcBef>
                <a:spcPct val="20000"/>
              </a:spcBef>
              <a:defRPr/>
            </a:pPr>
            <a:r>
              <a:rPr lang="en-US" sz="2000" b="1" dirty="0">
                <a:effectLst>
                  <a:outerShdw blurRad="38100" dist="38100" dir="2700000" algn="tl">
                    <a:srgbClr val="C0C0C0"/>
                  </a:outerShdw>
                </a:effectLst>
                <a:latin typeface="Comic Sans MS" pitchFamily="66" charset="0"/>
              </a:rPr>
              <a:t>Wide bands </a:t>
            </a:r>
            <a:r>
              <a:rPr lang="en-US" sz="2000" b="1" dirty="0">
                <a:effectLst>
                  <a:outerShdw blurRad="38100" dist="38100" dir="2700000" algn="tl">
                    <a:srgbClr val="C0C0C0"/>
                  </a:outerShdw>
                </a:effectLst>
                <a:latin typeface="Comic Sans MS" pitchFamily="66" charset="0"/>
                <a:sym typeface="Symbol" pitchFamily="18" charset="2"/>
              </a:rPr>
              <a:t> Good orbital overlap  High carrier mobility</a:t>
            </a:r>
            <a:endParaRPr lang="en-US" sz="2000" b="1" dirty="0">
              <a:effectLst>
                <a:outerShdw blurRad="38100" dist="38100" dir="2700000" algn="tl">
                  <a:srgbClr val="C0C0C0"/>
                </a:outerShdw>
              </a:effectLst>
              <a:latin typeface="Comic Sans MS" pitchFamily="66" charset="0"/>
            </a:endParaRPr>
          </a:p>
          <a:p>
            <a:pPr eaLnBrk="1" hangingPunct="1">
              <a:lnSpc>
                <a:spcPct val="90000"/>
              </a:lnSpc>
              <a:spcBef>
                <a:spcPct val="20000"/>
              </a:spcBef>
              <a:buFontTx/>
              <a:buChar char="•"/>
              <a:defRPr/>
            </a:pPr>
            <a:endParaRPr lang="en-US" sz="2000" dirty="0">
              <a:effectLst>
                <a:outerShdw blurRad="38100" dist="38100" dir="2700000" algn="tl">
                  <a:srgbClr val="C0C0C0"/>
                </a:outerShdw>
              </a:effectLst>
              <a:latin typeface="Comic Sans MS" pitchFamily="66" charset="0"/>
            </a:endParaRPr>
          </a:p>
          <a:p>
            <a:pPr eaLnBrk="1" hangingPunct="1">
              <a:lnSpc>
                <a:spcPct val="90000"/>
              </a:lnSpc>
              <a:spcBef>
                <a:spcPct val="20000"/>
              </a:spcBef>
              <a:defRPr/>
            </a:pPr>
            <a:endParaRPr lang="en-US" sz="1200"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82679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3" imgW="1231560" imgH="482400" progId="Equation.3">
                  <p:embed/>
                </p:oleObj>
              </mc:Choice>
              <mc:Fallback>
                <p:oleObj name="Equation" r:id="rId3" imgW="1231560" imgH="482400" progId="Equation.3">
                  <p:embed/>
                  <p:pic>
                    <p:nvPicPr>
                      <p:cNvPr id="14351" name="Object 2"/>
                      <p:cNvPicPr>
                        <a:picLocks noChangeAspect="1" noChangeArrowheads="1"/>
                      </p:cNvPicPr>
                      <p:nvPr/>
                    </p:nvPicPr>
                    <p:blipFill>
                      <a:blip r:embed="rId4"/>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7909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5" imgW="1231560" imgH="482400" progId="Equation.3">
                  <p:embed/>
                </p:oleObj>
              </mc:Choice>
              <mc:Fallback>
                <p:oleObj name="Equation" r:id="rId5" imgW="1231560" imgH="482400" progId="Equation.3">
                  <p:embed/>
                  <p:pic>
                    <p:nvPicPr>
                      <p:cNvPr id="14351" name="Object 2"/>
                      <p:cNvPicPr>
                        <a:picLocks noChangeAspect="1" noChangeArrowheads="1"/>
                      </p:cNvPicPr>
                      <p:nvPr/>
                    </p:nvPicPr>
                    <p:blipFill>
                      <a:blip r:embed="rId6"/>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137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49" name="Object 3"/>
          <p:cNvGraphicFramePr>
            <a:graphicFrameLocks noChangeAspect="1"/>
          </p:cNvGraphicFramePr>
          <p:nvPr/>
        </p:nvGraphicFramePr>
        <p:xfrm>
          <a:off x="4093443" y="1905000"/>
          <a:ext cx="1990725" cy="515938"/>
        </p:xfrm>
        <a:graphic>
          <a:graphicData uri="http://schemas.openxmlformats.org/presentationml/2006/ole">
            <mc:AlternateContent xmlns:mc="http://schemas.openxmlformats.org/markup-compatibility/2006">
              <mc:Choice xmlns:v="urn:schemas-microsoft-com:vml" Requires="v">
                <p:oleObj name="Equation" r:id="rId5" imgW="1028520" imgH="266400" progId="Equation.3">
                  <p:embed/>
                </p:oleObj>
              </mc:Choice>
              <mc:Fallback>
                <p:oleObj name="Equation" r:id="rId5" imgW="1028520" imgH="266400" progId="Equation.3">
                  <p:embed/>
                  <p:pic>
                    <p:nvPicPr>
                      <p:cNvPr id="232449" name="Object 3"/>
                      <p:cNvPicPr>
                        <a:picLocks noChangeAspect="1" noChangeArrowheads="1"/>
                      </p:cNvPicPr>
                      <p:nvPr/>
                    </p:nvPicPr>
                    <p:blipFill>
                      <a:blip r:embed="rId6"/>
                      <a:srcRect/>
                      <a:stretch>
                        <a:fillRect/>
                      </a:stretch>
                    </p:blipFill>
                    <p:spPr bwMode="auto">
                      <a:xfrm>
                        <a:off x="4093443" y="1905000"/>
                        <a:ext cx="1990725"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7" imgW="1231560" imgH="482400" progId="Equation.3">
                  <p:embed/>
                </p:oleObj>
              </mc:Choice>
              <mc:Fallback>
                <p:oleObj name="Equation" r:id="rId7" imgW="1231560" imgH="482400" progId="Equation.3">
                  <p:embed/>
                  <p:pic>
                    <p:nvPicPr>
                      <p:cNvPr id="14351" name="Object 2"/>
                      <p:cNvPicPr>
                        <a:picLocks noChangeAspect="1" noChangeArrowheads="1"/>
                      </p:cNvPicPr>
                      <p:nvPr/>
                    </p:nvPicPr>
                    <p:blipFill>
                      <a:blip r:embed="rId8"/>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77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232449"/>
                                        </p:tgtEl>
                                        <p:attrNameLst>
                                          <p:attrName>style.visibility</p:attrName>
                                        </p:attrNameLst>
                                      </p:cBhvr>
                                      <p:to>
                                        <p:strVal val="visible"/>
                                      </p:to>
                                    </p:set>
                                    <p:animEffect transition="in" filter="dissolve">
                                      <p:cBhvr>
                                        <p:cTn id="15" dur="500"/>
                                        <p:tgtEl>
                                          <p:spTgt spid="232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00088"/>
            <a:ext cx="8382000" cy="533400"/>
          </a:xfrm>
        </p:spPr>
        <p:txBody>
          <a:bodyPr/>
          <a:lstStyle/>
          <a:p>
            <a:r>
              <a:rPr lang="en-US" sz="2400">
                <a:solidFill>
                  <a:schemeClr val="tx1"/>
                </a:solidFill>
              </a:rPr>
              <a:t>Results of the Krönig-Penney Model</a:t>
            </a:r>
          </a:p>
        </p:txBody>
      </p:sp>
      <p:sp>
        <p:nvSpPr>
          <p:cNvPr id="204808" name="Text Box 8"/>
          <p:cNvSpPr txBox="1">
            <a:spLocks noChangeArrowheads="1"/>
          </p:cNvSpPr>
          <p:nvPr/>
        </p:nvSpPr>
        <p:spPr bwMode="auto">
          <a:xfrm>
            <a:off x="685800" y="3824288"/>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Since the values of a and b are inputs to the model, and </a:t>
            </a:r>
            <a:r>
              <a:rPr lang="en-US" sz="1800" dirty="0">
                <a:sym typeface="Symbol" panose="05050102010706020507" pitchFamily="18" charset="2"/>
              </a:rPr>
              <a:t></a:t>
            </a:r>
            <a:r>
              <a:rPr lang="en-US" sz="1800" dirty="0"/>
              <a:t> depends on U</a:t>
            </a:r>
            <a:r>
              <a:rPr lang="en-US" sz="1800" baseline="-25000" dirty="0"/>
              <a:t>0</a:t>
            </a:r>
            <a:r>
              <a:rPr lang="en-US" sz="1800" dirty="0"/>
              <a:t> and the energy E, we can solve this system of equations to find the energy E at any specified value of the Bloch </a:t>
            </a:r>
            <a:r>
              <a:rPr lang="en-US" sz="1800" dirty="0" err="1"/>
              <a:t>wavevector</a:t>
            </a:r>
            <a:r>
              <a:rPr lang="en-US" sz="1800" dirty="0"/>
              <a:t> k.  </a:t>
            </a:r>
            <a:r>
              <a:rPr lang="en-US" sz="1800" b="1" dirty="0"/>
              <a:t>What is the easiest way to do this?</a:t>
            </a:r>
          </a:p>
        </p:txBody>
      </p:sp>
      <p:graphicFrame>
        <p:nvGraphicFramePr>
          <p:cNvPr id="237568" name="Object 2"/>
          <p:cNvGraphicFramePr>
            <a:graphicFrameLocks noChangeAspect="1"/>
          </p:cNvGraphicFramePr>
          <p:nvPr/>
        </p:nvGraphicFramePr>
        <p:xfrm>
          <a:off x="333375" y="1844675"/>
          <a:ext cx="8636000" cy="1584325"/>
        </p:xfrm>
        <a:graphic>
          <a:graphicData uri="http://schemas.openxmlformats.org/presentationml/2006/ole">
            <mc:AlternateContent xmlns:mc="http://schemas.openxmlformats.org/markup-compatibility/2006">
              <mc:Choice xmlns:v="urn:schemas-microsoft-com:vml" Requires="v">
                <p:oleObj name="Equation" r:id="rId3" imgW="5003640" imgH="914400" progId="Equation.3">
                  <p:embed/>
                </p:oleObj>
              </mc:Choice>
              <mc:Fallback>
                <p:oleObj name="Equation" r:id="rId3" imgW="5003640" imgH="914400" progId="Equation.3">
                  <p:embed/>
                  <p:pic>
                    <p:nvPicPr>
                      <p:cNvPr id="237568" name="Object 2"/>
                      <p:cNvPicPr>
                        <a:picLocks noChangeAspect="1" noChangeArrowheads="1"/>
                      </p:cNvPicPr>
                      <p:nvPr/>
                    </p:nvPicPr>
                    <p:blipFill>
                      <a:blip r:embed="rId4"/>
                      <a:srcRect/>
                      <a:stretch>
                        <a:fillRect/>
                      </a:stretch>
                    </p:blipFill>
                    <p:spPr bwMode="auto">
                      <a:xfrm>
                        <a:off x="333375" y="1844675"/>
                        <a:ext cx="8636000" cy="158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19" name="Text Box 19"/>
          <p:cNvSpPr txBox="1">
            <a:spLocks noChangeArrowheads="1"/>
          </p:cNvSpPr>
          <p:nvPr/>
        </p:nvSpPr>
        <p:spPr bwMode="auto">
          <a:xfrm>
            <a:off x="323850" y="5202238"/>
            <a:ext cx="882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Taking the determinant, setting it equal to zero and lots of algebra gives:</a:t>
            </a:r>
          </a:p>
        </p:txBody>
      </p:sp>
      <p:graphicFrame>
        <p:nvGraphicFramePr>
          <p:cNvPr id="237569" name="Object 3"/>
          <p:cNvGraphicFramePr>
            <a:graphicFrameLocks noChangeAspect="1"/>
          </p:cNvGraphicFramePr>
          <p:nvPr/>
        </p:nvGraphicFramePr>
        <p:xfrm>
          <a:off x="1570038" y="5662613"/>
          <a:ext cx="6167437" cy="795337"/>
        </p:xfrm>
        <a:graphic>
          <a:graphicData uri="http://schemas.openxmlformats.org/presentationml/2006/ole">
            <mc:AlternateContent xmlns:mc="http://schemas.openxmlformats.org/markup-compatibility/2006">
              <mc:Choice xmlns:v="urn:schemas-microsoft-com:vml" Requires="v">
                <p:oleObj name="Equation" r:id="rId5" imgW="3759120" imgH="482400" progId="Equation.3">
                  <p:embed/>
                </p:oleObj>
              </mc:Choice>
              <mc:Fallback>
                <p:oleObj name="Equation" r:id="rId5" imgW="3759120" imgH="482400" progId="Equation.3">
                  <p:embed/>
                  <p:pic>
                    <p:nvPicPr>
                      <p:cNvPr id="23756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038" y="5662613"/>
                        <a:ext cx="6167437" cy="7953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9"/>
          <p:cNvSpPr txBox="1">
            <a:spLocks noChangeArrowheads="1"/>
          </p:cNvSpPr>
          <p:nvPr/>
        </p:nvSpPr>
        <p:spPr bwMode="auto">
          <a:xfrm>
            <a:off x="500063" y="6488113"/>
            <a:ext cx="8480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US" sz="1800"/>
              <a:t>By reducing the barrier width </a:t>
            </a:r>
            <a:r>
              <a:rPr lang="en-US" sz="1800" i="1"/>
              <a:t>b (</a:t>
            </a:r>
            <a:r>
              <a:rPr lang="en-US" sz="1800"/>
              <a:t>small</a:t>
            </a:r>
            <a:r>
              <a:rPr lang="en-US" sz="1800" i="1"/>
              <a:t> b)</a:t>
            </a:r>
            <a:r>
              <a:rPr lang="en-US" sz="1800"/>
              <a:t>, this can be simplified to:</a:t>
            </a:r>
          </a:p>
        </p:txBody>
      </p:sp>
    </p:spTree>
    <p:extLst>
      <p:ext uri="{BB962C8B-B14F-4D97-AF65-F5344CB8AC3E}">
        <p14:creationId xmlns:p14="http://schemas.microsoft.com/office/powerpoint/2010/main" val="3679650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37568"/>
                                        </p:tgtEl>
                                        <p:attrNameLst>
                                          <p:attrName>style.visibility</p:attrName>
                                        </p:attrNameLst>
                                      </p:cBhvr>
                                      <p:to>
                                        <p:strVal val="visible"/>
                                      </p:to>
                                    </p:set>
                                    <p:animEffect transition="in" filter="dissolve">
                                      <p:cBhvr>
                                        <p:cTn id="7" dur="500"/>
                                        <p:tgtEl>
                                          <p:spTgt spid="23756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808"/>
                                        </p:tgtEl>
                                        <p:attrNameLst>
                                          <p:attrName>style.visibility</p:attrName>
                                        </p:attrNameLst>
                                      </p:cBhvr>
                                      <p:to>
                                        <p:strVal val="visible"/>
                                      </p:to>
                                    </p:set>
                                    <p:animEffect transition="in" filter="dissolve">
                                      <p:cBhvr>
                                        <p:cTn id="10" dur="500"/>
                                        <p:tgtEl>
                                          <p:spTgt spid="20480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4819"/>
                                        </p:tgtEl>
                                        <p:attrNameLst>
                                          <p:attrName>style.visibility</p:attrName>
                                        </p:attrNameLst>
                                      </p:cBhvr>
                                      <p:to>
                                        <p:strVal val="visible"/>
                                      </p:to>
                                    </p:set>
                                    <p:animEffect transition="in" filter="dissolve">
                                      <p:cBhvr>
                                        <p:cTn id="15" dur="500"/>
                                        <p:tgtEl>
                                          <p:spTgt spid="204819"/>
                                        </p:tgtEl>
                                      </p:cBhvr>
                                    </p:animEffect>
                                  </p:childTnLst>
                                </p:cTn>
                              </p:par>
                              <p:par>
                                <p:cTn id="16" presetID="9" presetClass="entr" presetSubtype="0" fill="hold" nodeType="withEffect">
                                  <p:stCondLst>
                                    <p:cond delay="0"/>
                                  </p:stCondLst>
                                  <p:childTnLst>
                                    <p:set>
                                      <p:cBhvr>
                                        <p:cTn id="17" dur="1" fill="hold">
                                          <p:stCondLst>
                                            <p:cond delay="0"/>
                                          </p:stCondLst>
                                        </p:cTn>
                                        <p:tgtEl>
                                          <p:spTgt spid="237569"/>
                                        </p:tgtEl>
                                        <p:attrNameLst>
                                          <p:attrName>style.visibility</p:attrName>
                                        </p:attrNameLst>
                                      </p:cBhvr>
                                      <p:to>
                                        <p:strVal val="visible"/>
                                      </p:to>
                                    </p:set>
                                    <p:animEffect transition="in" filter="dissolve">
                                      <p:cBhvr>
                                        <p:cTn id="18" dur="500"/>
                                        <p:tgtEl>
                                          <p:spTgt spid="23756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8" grpId="0" autoUpdateAnimBg="0"/>
      <p:bldP spid="204819" grpId="0" autoUpdateAnimBg="0"/>
      <p:bldP spid="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49" name="Object 3"/>
          <p:cNvGraphicFramePr>
            <a:graphicFrameLocks noChangeAspect="1"/>
          </p:cNvGraphicFramePr>
          <p:nvPr/>
        </p:nvGraphicFramePr>
        <p:xfrm>
          <a:off x="4093443" y="1905000"/>
          <a:ext cx="1990725" cy="515938"/>
        </p:xfrm>
        <a:graphic>
          <a:graphicData uri="http://schemas.openxmlformats.org/presentationml/2006/ole">
            <mc:AlternateContent xmlns:mc="http://schemas.openxmlformats.org/markup-compatibility/2006">
              <mc:Choice xmlns:v="urn:schemas-microsoft-com:vml" Requires="v">
                <p:oleObj name="Equation" r:id="rId5" imgW="1028520" imgH="266400" progId="Equation.3">
                  <p:embed/>
                </p:oleObj>
              </mc:Choice>
              <mc:Fallback>
                <p:oleObj name="Equation" r:id="rId5" imgW="1028520" imgH="266400" progId="Equation.3">
                  <p:embed/>
                  <p:pic>
                    <p:nvPicPr>
                      <p:cNvPr id="232449" name="Object 3"/>
                      <p:cNvPicPr>
                        <a:picLocks noChangeAspect="1" noChangeArrowheads="1"/>
                      </p:cNvPicPr>
                      <p:nvPr/>
                    </p:nvPicPr>
                    <p:blipFill>
                      <a:blip r:embed="rId6"/>
                      <a:srcRect/>
                      <a:stretch>
                        <a:fillRect/>
                      </a:stretch>
                    </p:blipFill>
                    <p:spPr bwMode="auto">
                      <a:xfrm>
                        <a:off x="4093443" y="1905000"/>
                        <a:ext cx="1990725"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0" name="Object 4"/>
          <p:cNvGraphicFramePr>
            <a:graphicFrameLocks noChangeAspect="1"/>
          </p:cNvGraphicFramePr>
          <p:nvPr/>
        </p:nvGraphicFramePr>
        <p:xfrm>
          <a:off x="6132513" y="1905000"/>
          <a:ext cx="1620837" cy="515938"/>
        </p:xfrm>
        <a:graphic>
          <a:graphicData uri="http://schemas.openxmlformats.org/presentationml/2006/ole">
            <mc:AlternateContent xmlns:mc="http://schemas.openxmlformats.org/markup-compatibility/2006">
              <mc:Choice xmlns:v="urn:schemas-microsoft-com:vml" Requires="v">
                <p:oleObj name="Equation" r:id="rId7" imgW="838080" imgH="266400" progId="Equation.3">
                  <p:embed/>
                </p:oleObj>
              </mc:Choice>
              <mc:Fallback>
                <p:oleObj name="Equation" r:id="rId7" imgW="838080" imgH="266400" progId="Equation.3">
                  <p:embed/>
                  <p:pic>
                    <p:nvPicPr>
                      <p:cNvPr id="232450" name="Object 4"/>
                      <p:cNvPicPr>
                        <a:picLocks noChangeAspect="1" noChangeArrowheads="1"/>
                      </p:cNvPicPr>
                      <p:nvPr/>
                    </p:nvPicPr>
                    <p:blipFill>
                      <a:blip r:embed="rId8"/>
                      <a:srcRect/>
                      <a:stretch>
                        <a:fillRect/>
                      </a:stretch>
                    </p:blipFill>
                    <p:spPr bwMode="auto">
                      <a:xfrm>
                        <a:off x="6132513" y="1905000"/>
                        <a:ext cx="1620837"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9" imgW="1231560" imgH="482400" progId="Equation.3">
                  <p:embed/>
                </p:oleObj>
              </mc:Choice>
              <mc:Fallback>
                <p:oleObj name="Equation" r:id="rId9" imgW="1231560" imgH="482400" progId="Equation.3">
                  <p:embed/>
                  <p:pic>
                    <p:nvPicPr>
                      <p:cNvPr id="14351" name="Object 2"/>
                      <p:cNvPicPr>
                        <a:picLocks noChangeAspect="1" noChangeArrowheads="1"/>
                      </p:cNvPicPr>
                      <p:nvPr/>
                    </p:nvPicPr>
                    <p:blipFill>
                      <a:blip r:embed="rId10"/>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31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232449"/>
                                        </p:tgtEl>
                                        <p:attrNameLst>
                                          <p:attrName>style.visibility</p:attrName>
                                        </p:attrNameLst>
                                      </p:cBhvr>
                                      <p:to>
                                        <p:strVal val="visible"/>
                                      </p:to>
                                    </p:set>
                                    <p:animEffect transition="in" filter="dissolve">
                                      <p:cBhvr>
                                        <p:cTn id="15" dur="500"/>
                                        <p:tgtEl>
                                          <p:spTgt spid="232449"/>
                                        </p:tgtEl>
                                      </p:cBhvr>
                                    </p:animEffect>
                                  </p:childTnLst>
                                </p:cTn>
                              </p:par>
                              <p:par>
                                <p:cTn id="16" presetID="9" presetClass="entr" presetSubtype="0" fill="hold" nodeType="withEffect">
                                  <p:stCondLst>
                                    <p:cond delay="0"/>
                                  </p:stCondLst>
                                  <p:childTnLst>
                                    <p:set>
                                      <p:cBhvr>
                                        <p:cTn id="17" dur="1" fill="hold">
                                          <p:stCondLst>
                                            <p:cond delay="0"/>
                                          </p:stCondLst>
                                        </p:cTn>
                                        <p:tgtEl>
                                          <p:spTgt spid="232450"/>
                                        </p:tgtEl>
                                        <p:attrNameLst>
                                          <p:attrName>style.visibility</p:attrName>
                                        </p:attrNameLst>
                                      </p:cBhvr>
                                      <p:to>
                                        <p:strVal val="visible"/>
                                      </p:to>
                                    </p:set>
                                    <p:animEffect transition="in" filter="dissolve">
                                      <p:cBhvr>
                                        <p:cTn id="18" dur="500"/>
                                        <p:tgtEl>
                                          <p:spTgt spid="232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sp>
        <p:nvSpPr>
          <p:cNvPr id="198666" name="Text Box 1034"/>
          <p:cNvSpPr txBox="1">
            <a:spLocks noChangeArrowheads="1"/>
          </p:cNvSpPr>
          <p:nvPr/>
        </p:nvSpPr>
        <p:spPr bwMode="auto">
          <a:xfrm>
            <a:off x="4402138" y="2528888"/>
            <a:ext cx="464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Can show that this formally implies Bloch’s theorem, </a:t>
            </a:r>
            <a:r>
              <a:rPr lang="en-US" sz="1800" u="sng"/>
              <a:t>so if we can prove it</a:t>
            </a:r>
            <a:r>
              <a:rPr lang="en-US" sz="1800"/>
              <a:t> </a:t>
            </a:r>
            <a:r>
              <a:rPr lang="en-US" sz="1800" u="sng"/>
              <a:t>we will have proven Bloch’s theorem</a:t>
            </a:r>
            <a:r>
              <a:rPr lang="en-US" sz="1800"/>
              <a:t>.</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49" name="Object 3"/>
          <p:cNvGraphicFramePr>
            <a:graphicFrameLocks noChangeAspect="1"/>
          </p:cNvGraphicFramePr>
          <p:nvPr/>
        </p:nvGraphicFramePr>
        <p:xfrm>
          <a:off x="4093443" y="1905000"/>
          <a:ext cx="1990725" cy="515938"/>
        </p:xfrm>
        <a:graphic>
          <a:graphicData uri="http://schemas.openxmlformats.org/presentationml/2006/ole">
            <mc:AlternateContent xmlns:mc="http://schemas.openxmlformats.org/markup-compatibility/2006">
              <mc:Choice xmlns:v="urn:schemas-microsoft-com:vml" Requires="v">
                <p:oleObj name="Equation" r:id="rId5" imgW="1028520" imgH="266400" progId="Equation.3">
                  <p:embed/>
                </p:oleObj>
              </mc:Choice>
              <mc:Fallback>
                <p:oleObj name="Equation" r:id="rId5" imgW="1028520" imgH="266400" progId="Equation.3">
                  <p:embed/>
                  <p:pic>
                    <p:nvPicPr>
                      <p:cNvPr id="232449" name="Object 3"/>
                      <p:cNvPicPr>
                        <a:picLocks noChangeAspect="1" noChangeArrowheads="1"/>
                      </p:cNvPicPr>
                      <p:nvPr/>
                    </p:nvPicPr>
                    <p:blipFill>
                      <a:blip r:embed="rId6"/>
                      <a:srcRect/>
                      <a:stretch>
                        <a:fillRect/>
                      </a:stretch>
                    </p:blipFill>
                    <p:spPr bwMode="auto">
                      <a:xfrm>
                        <a:off x="4093443" y="1905000"/>
                        <a:ext cx="1990725"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0" name="Object 4"/>
          <p:cNvGraphicFramePr>
            <a:graphicFrameLocks noChangeAspect="1"/>
          </p:cNvGraphicFramePr>
          <p:nvPr/>
        </p:nvGraphicFramePr>
        <p:xfrm>
          <a:off x="6132513" y="1905000"/>
          <a:ext cx="1620837" cy="515938"/>
        </p:xfrm>
        <a:graphic>
          <a:graphicData uri="http://schemas.openxmlformats.org/presentationml/2006/ole">
            <mc:AlternateContent xmlns:mc="http://schemas.openxmlformats.org/markup-compatibility/2006">
              <mc:Choice xmlns:v="urn:schemas-microsoft-com:vml" Requires="v">
                <p:oleObj name="Equation" r:id="rId7" imgW="838080" imgH="266400" progId="Equation.3">
                  <p:embed/>
                </p:oleObj>
              </mc:Choice>
              <mc:Fallback>
                <p:oleObj name="Equation" r:id="rId7" imgW="838080" imgH="266400" progId="Equation.3">
                  <p:embed/>
                  <p:pic>
                    <p:nvPicPr>
                      <p:cNvPr id="232450" name="Object 4"/>
                      <p:cNvPicPr>
                        <a:picLocks noChangeAspect="1" noChangeArrowheads="1"/>
                      </p:cNvPicPr>
                      <p:nvPr/>
                    </p:nvPicPr>
                    <p:blipFill>
                      <a:blip r:embed="rId8"/>
                      <a:srcRect/>
                      <a:stretch>
                        <a:fillRect/>
                      </a:stretch>
                    </p:blipFill>
                    <p:spPr bwMode="auto">
                      <a:xfrm>
                        <a:off x="6132513" y="1905000"/>
                        <a:ext cx="1620837"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070"/>
          <p:cNvGrpSpPr>
            <a:grpSpLocks/>
          </p:cNvGrpSpPr>
          <p:nvPr/>
        </p:nvGrpSpPr>
        <p:grpSpPr bwMode="auto">
          <a:xfrm>
            <a:off x="304800" y="2528888"/>
            <a:ext cx="4143375" cy="684212"/>
            <a:chOff x="192" y="1200"/>
            <a:chExt cx="2610" cy="431"/>
          </a:xfrm>
        </p:grpSpPr>
        <p:sp>
          <p:nvSpPr>
            <p:cNvPr id="14366" name="Text Box 1028"/>
            <p:cNvSpPr txBox="1">
              <a:spLocks noChangeArrowheads="1"/>
            </p:cNvSpPr>
            <p:nvPr/>
          </p:nvSpPr>
          <p:spPr bwMode="auto">
            <a:xfrm>
              <a:off x="192" y="1200"/>
              <a:ext cx="5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Or just:</a:t>
              </a:r>
            </a:p>
          </p:txBody>
        </p:sp>
        <p:graphicFrame>
          <p:nvGraphicFramePr>
            <p:cNvPr id="14367" name="Object 8"/>
            <p:cNvGraphicFramePr>
              <a:graphicFrameLocks noChangeAspect="1"/>
            </p:cNvGraphicFramePr>
            <p:nvPr/>
          </p:nvGraphicFramePr>
          <p:xfrm>
            <a:off x="583" y="1239"/>
            <a:ext cx="2219" cy="392"/>
          </p:xfrm>
          <a:graphic>
            <a:graphicData uri="http://schemas.openxmlformats.org/presentationml/2006/ole">
              <mc:AlternateContent xmlns:mc="http://schemas.openxmlformats.org/markup-compatibility/2006">
                <mc:Choice xmlns:v="urn:schemas-microsoft-com:vml" Requires="v">
                  <p:oleObj name="Equation" r:id="rId9" imgW="1511280" imgH="266400" progId="Equation.3">
                    <p:embed/>
                  </p:oleObj>
                </mc:Choice>
                <mc:Fallback>
                  <p:oleObj name="Equation" r:id="rId9" imgW="1511280" imgH="266400" progId="Equation.3">
                    <p:embed/>
                    <p:pic>
                      <p:nvPicPr>
                        <p:cNvPr id="14367" name="Object 8"/>
                        <p:cNvPicPr>
                          <a:picLocks noChangeAspect="1" noChangeArrowheads="1"/>
                        </p:cNvPicPr>
                        <p:nvPr/>
                      </p:nvPicPr>
                      <p:blipFill>
                        <a:blip r:embed="rId10"/>
                        <a:srcRect/>
                        <a:stretch>
                          <a:fillRect/>
                        </a:stretch>
                      </p:blipFill>
                      <p:spPr bwMode="auto">
                        <a:xfrm>
                          <a:off x="583" y="1239"/>
                          <a:ext cx="2219" cy="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11" imgW="1231560" imgH="482400" progId="Equation.3">
                  <p:embed/>
                </p:oleObj>
              </mc:Choice>
              <mc:Fallback>
                <p:oleObj name="Equation" r:id="rId11" imgW="1231560" imgH="482400" progId="Equation.3">
                  <p:embed/>
                  <p:pic>
                    <p:nvPicPr>
                      <p:cNvPr id="14351" name="Object 2"/>
                      <p:cNvPicPr>
                        <a:picLocks noChangeAspect="1" noChangeArrowheads="1"/>
                      </p:cNvPicPr>
                      <p:nvPr/>
                    </p:nvPicPr>
                    <p:blipFill>
                      <a:blip r:embed="rId12"/>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690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232449"/>
                                        </p:tgtEl>
                                        <p:attrNameLst>
                                          <p:attrName>style.visibility</p:attrName>
                                        </p:attrNameLst>
                                      </p:cBhvr>
                                      <p:to>
                                        <p:strVal val="visible"/>
                                      </p:to>
                                    </p:set>
                                    <p:animEffect transition="in" filter="dissolve">
                                      <p:cBhvr>
                                        <p:cTn id="15" dur="500"/>
                                        <p:tgtEl>
                                          <p:spTgt spid="232449"/>
                                        </p:tgtEl>
                                      </p:cBhvr>
                                    </p:animEffect>
                                  </p:childTnLst>
                                </p:cTn>
                              </p:par>
                              <p:par>
                                <p:cTn id="16" presetID="9" presetClass="entr" presetSubtype="0" fill="hold" nodeType="withEffect">
                                  <p:stCondLst>
                                    <p:cond delay="0"/>
                                  </p:stCondLst>
                                  <p:childTnLst>
                                    <p:set>
                                      <p:cBhvr>
                                        <p:cTn id="17" dur="1" fill="hold">
                                          <p:stCondLst>
                                            <p:cond delay="0"/>
                                          </p:stCondLst>
                                        </p:cTn>
                                        <p:tgtEl>
                                          <p:spTgt spid="232450"/>
                                        </p:tgtEl>
                                        <p:attrNameLst>
                                          <p:attrName>style.visibility</p:attrName>
                                        </p:attrNameLst>
                                      </p:cBhvr>
                                      <p:to>
                                        <p:strVal val="visible"/>
                                      </p:to>
                                    </p:set>
                                    <p:animEffect transition="in" filter="dissolve">
                                      <p:cBhvr>
                                        <p:cTn id="18" dur="500"/>
                                        <p:tgtEl>
                                          <p:spTgt spid="232450"/>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8666"/>
                                        </p:tgtEl>
                                        <p:attrNameLst>
                                          <p:attrName>style.visibility</p:attrName>
                                        </p:attrNameLst>
                                      </p:cBhvr>
                                      <p:to>
                                        <p:strVal val="visible"/>
                                      </p:to>
                                    </p:set>
                                    <p:animEffect transition="in" filter="dissolve">
                                      <p:cBhvr>
                                        <p:cTn id="24" dur="500"/>
                                        <p:tgtEl>
                                          <p:spTgt spid="198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6"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sp>
        <p:nvSpPr>
          <p:cNvPr id="198666" name="Text Box 1034"/>
          <p:cNvSpPr txBox="1">
            <a:spLocks noChangeArrowheads="1"/>
          </p:cNvSpPr>
          <p:nvPr/>
        </p:nvSpPr>
        <p:spPr bwMode="auto">
          <a:xfrm>
            <a:off x="4402138" y="2528888"/>
            <a:ext cx="464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Can show that this formally implies Bloch’s theorem, </a:t>
            </a:r>
            <a:r>
              <a:rPr lang="en-US" sz="1800" u="sng"/>
              <a:t>so if we can prove it</a:t>
            </a:r>
            <a:r>
              <a:rPr lang="en-US" sz="1800"/>
              <a:t> </a:t>
            </a:r>
            <a:r>
              <a:rPr lang="en-US" sz="1800" u="sng"/>
              <a:t>we will have proven Bloch’s theorem</a:t>
            </a:r>
            <a:r>
              <a:rPr lang="en-US" sz="1800"/>
              <a:t>.</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49" name="Object 3"/>
          <p:cNvGraphicFramePr>
            <a:graphicFrameLocks noChangeAspect="1"/>
          </p:cNvGraphicFramePr>
          <p:nvPr/>
        </p:nvGraphicFramePr>
        <p:xfrm>
          <a:off x="4093443" y="1905000"/>
          <a:ext cx="1990725" cy="515938"/>
        </p:xfrm>
        <a:graphic>
          <a:graphicData uri="http://schemas.openxmlformats.org/presentationml/2006/ole">
            <mc:AlternateContent xmlns:mc="http://schemas.openxmlformats.org/markup-compatibility/2006">
              <mc:Choice xmlns:v="urn:schemas-microsoft-com:vml" Requires="v">
                <p:oleObj name="Equation" r:id="rId5" imgW="1028520" imgH="266400" progId="Equation.3">
                  <p:embed/>
                </p:oleObj>
              </mc:Choice>
              <mc:Fallback>
                <p:oleObj name="Equation" r:id="rId5" imgW="1028520" imgH="266400" progId="Equation.3">
                  <p:embed/>
                  <p:pic>
                    <p:nvPicPr>
                      <p:cNvPr id="232449" name="Object 3"/>
                      <p:cNvPicPr>
                        <a:picLocks noChangeAspect="1" noChangeArrowheads="1"/>
                      </p:cNvPicPr>
                      <p:nvPr/>
                    </p:nvPicPr>
                    <p:blipFill>
                      <a:blip r:embed="rId6"/>
                      <a:srcRect/>
                      <a:stretch>
                        <a:fillRect/>
                      </a:stretch>
                    </p:blipFill>
                    <p:spPr bwMode="auto">
                      <a:xfrm>
                        <a:off x="4093443" y="1905000"/>
                        <a:ext cx="1990725"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0" name="Object 4"/>
          <p:cNvGraphicFramePr>
            <a:graphicFrameLocks noChangeAspect="1"/>
          </p:cNvGraphicFramePr>
          <p:nvPr/>
        </p:nvGraphicFramePr>
        <p:xfrm>
          <a:off x="6132513" y="1905000"/>
          <a:ext cx="1620837" cy="515938"/>
        </p:xfrm>
        <a:graphic>
          <a:graphicData uri="http://schemas.openxmlformats.org/presentationml/2006/ole">
            <mc:AlternateContent xmlns:mc="http://schemas.openxmlformats.org/markup-compatibility/2006">
              <mc:Choice xmlns:v="urn:schemas-microsoft-com:vml" Requires="v">
                <p:oleObj name="Equation" r:id="rId7" imgW="838080" imgH="266400" progId="Equation.3">
                  <p:embed/>
                </p:oleObj>
              </mc:Choice>
              <mc:Fallback>
                <p:oleObj name="Equation" r:id="rId7" imgW="838080" imgH="266400" progId="Equation.3">
                  <p:embed/>
                  <p:pic>
                    <p:nvPicPr>
                      <p:cNvPr id="232450" name="Object 4"/>
                      <p:cNvPicPr>
                        <a:picLocks noChangeAspect="1" noChangeArrowheads="1"/>
                      </p:cNvPicPr>
                      <p:nvPr/>
                    </p:nvPicPr>
                    <p:blipFill>
                      <a:blip r:embed="rId8"/>
                      <a:srcRect/>
                      <a:stretch>
                        <a:fillRect/>
                      </a:stretch>
                    </p:blipFill>
                    <p:spPr bwMode="auto">
                      <a:xfrm>
                        <a:off x="6132513" y="1905000"/>
                        <a:ext cx="1620837"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070"/>
          <p:cNvGrpSpPr>
            <a:grpSpLocks/>
          </p:cNvGrpSpPr>
          <p:nvPr/>
        </p:nvGrpSpPr>
        <p:grpSpPr bwMode="auto">
          <a:xfrm>
            <a:off x="304800" y="2528888"/>
            <a:ext cx="4143375" cy="684212"/>
            <a:chOff x="192" y="1200"/>
            <a:chExt cx="2610" cy="431"/>
          </a:xfrm>
        </p:grpSpPr>
        <p:sp>
          <p:nvSpPr>
            <p:cNvPr id="14366" name="Text Box 1028"/>
            <p:cNvSpPr txBox="1">
              <a:spLocks noChangeArrowheads="1"/>
            </p:cNvSpPr>
            <p:nvPr/>
          </p:nvSpPr>
          <p:spPr bwMode="auto">
            <a:xfrm>
              <a:off x="192" y="1200"/>
              <a:ext cx="5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Or just:</a:t>
              </a:r>
            </a:p>
          </p:txBody>
        </p:sp>
        <p:graphicFrame>
          <p:nvGraphicFramePr>
            <p:cNvPr id="14367" name="Object 8"/>
            <p:cNvGraphicFramePr>
              <a:graphicFrameLocks noChangeAspect="1"/>
            </p:cNvGraphicFramePr>
            <p:nvPr/>
          </p:nvGraphicFramePr>
          <p:xfrm>
            <a:off x="583" y="1239"/>
            <a:ext cx="2219" cy="392"/>
          </p:xfrm>
          <a:graphic>
            <a:graphicData uri="http://schemas.openxmlformats.org/presentationml/2006/ole">
              <mc:AlternateContent xmlns:mc="http://schemas.openxmlformats.org/markup-compatibility/2006">
                <mc:Choice xmlns:v="urn:schemas-microsoft-com:vml" Requires="v">
                  <p:oleObj name="Equation" r:id="rId9" imgW="1511280" imgH="266400" progId="Equation.3">
                    <p:embed/>
                  </p:oleObj>
                </mc:Choice>
                <mc:Fallback>
                  <p:oleObj name="Equation" r:id="rId9" imgW="1511280" imgH="266400" progId="Equation.3">
                    <p:embed/>
                    <p:pic>
                      <p:nvPicPr>
                        <p:cNvPr id="14367" name="Object 8"/>
                        <p:cNvPicPr>
                          <a:picLocks noChangeAspect="1" noChangeArrowheads="1"/>
                        </p:cNvPicPr>
                        <p:nvPr/>
                      </p:nvPicPr>
                      <p:blipFill>
                        <a:blip r:embed="rId10"/>
                        <a:srcRect/>
                        <a:stretch>
                          <a:fillRect/>
                        </a:stretch>
                      </p:blipFill>
                      <p:spPr bwMode="auto">
                        <a:xfrm>
                          <a:off x="583" y="1239"/>
                          <a:ext cx="2219" cy="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8679" name="Text Box 1047"/>
          <p:cNvSpPr txBox="1">
            <a:spLocks noChangeArrowheads="1"/>
          </p:cNvSpPr>
          <p:nvPr/>
        </p:nvSpPr>
        <p:spPr bwMode="auto">
          <a:xfrm>
            <a:off x="304800" y="3595688"/>
            <a:ext cx="793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a:t>2. To prove the statement shown above in 1-D:</a:t>
            </a:r>
          </a:p>
        </p:txBody>
      </p:sp>
      <p:sp>
        <p:nvSpPr>
          <p:cNvPr id="198680" name="Text Box 1048"/>
          <p:cNvSpPr txBox="1">
            <a:spLocks noChangeArrowheads="1"/>
          </p:cNvSpPr>
          <p:nvPr/>
        </p:nvSpPr>
        <p:spPr bwMode="auto">
          <a:xfrm>
            <a:off x="304800" y="4052888"/>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Consider N identical lattice points around a circular ring, each separated by a distance a.  Our task is to prove:</a:t>
            </a:r>
          </a:p>
        </p:txBody>
      </p:sp>
      <p:grpSp>
        <p:nvGrpSpPr>
          <p:cNvPr id="3" name="Group 1069"/>
          <p:cNvGrpSpPr>
            <a:grpSpLocks/>
          </p:cNvGrpSpPr>
          <p:nvPr/>
        </p:nvGrpSpPr>
        <p:grpSpPr bwMode="auto">
          <a:xfrm>
            <a:off x="381000" y="4810125"/>
            <a:ext cx="2209800" cy="1905000"/>
            <a:chOff x="240" y="2592"/>
            <a:chExt cx="1392" cy="1200"/>
          </a:xfrm>
        </p:grpSpPr>
        <p:grpSp>
          <p:nvGrpSpPr>
            <p:cNvPr id="14352" name="Group 1060"/>
            <p:cNvGrpSpPr>
              <a:grpSpLocks/>
            </p:cNvGrpSpPr>
            <p:nvPr/>
          </p:nvGrpSpPr>
          <p:grpSpPr bwMode="auto">
            <a:xfrm>
              <a:off x="432" y="2784"/>
              <a:ext cx="1008" cy="1008"/>
              <a:chOff x="432" y="2784"/>
              <a:chExt cx="1008" cy="1008"/>
            </a:xfrm>
          </p:grpSpPr>
          <p:sp>
            <p:nvSpPr>
              <p:cNvPr id="14357"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58"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59"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0"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1"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2"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3"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4"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5"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4353"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4354"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4355"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4356"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11" imgW="1231560" imgH="482400" progId="Equation.3">
                  <p:embed/>
                </p:oleObj>
              </mc:Choice>
              <mc:Fallback>
                <p:oleObj name="Equation" r:id="rId11" imgW="1231560" imgH="482400" progId="Equation.3">
                  <p:embed/>
                  <p:pic>
                    <p:nvPicPr>
                      <p:cNvPr id="14351" name="Object 2"/>
                      <p:cNvPicPr>
                        <a:picLocks noChangeAspect="1" noChangeArrowheads="1"/>
                      </p:cNvPicPr>
                      <p:nvPr/>
                    </p:nvPicPr>
                    <p:blipFill>
                      <a:blip r:embed="rId12"/>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050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232449"/>
                                        </p:tgtEl>
                                        <p:attrNameLst>
                                          <p:attrName>style.visibility</p:attrName>
                                        </p:attrNameLst>
                                      </p:cBhvr>
                                      <p:to>
                                        <p:strVal val="visible"/>
                                      </p:to>
                                    </p:set>
                                    <p:animEffect transition="in" filter="dissolve">
                                      <p:cBhvr>
                                        <p:cTn id="15" dur="500"/>
                                        <p:tgtEl>
                                          <p:spTgt spid="232449"/>
                                        </p:tgtEl>
                                      </p:cBhvr>
                                    </p:animEffect>
                                  </p:childTnLst>
                                </p:cTn>
                              </p:par>
                              <p:par>
                                <p:cTn id="16" presetID="9" presetClass="entr" presetSubtype="0" fill="hold" nodeType="withEffect">
                                  <p:stCondLst>
                                    <p:cond delay="0"/>
                                  </p:stCondLst>
                                  <p:childTnLst>
                                    <p:set>
                                      <p:cBhvr>
                                        <p:cTn id="17" dur="1" fill="hold">
                                          <p:stCondLst>
                                            <p:cond delay="0"/>
                                          </p:stCondLst>
                                        </p:cTn>
                                        <p:tgtEl>
                                          <p:spTgt spid="232450"/>
                                        </p:tgtEl>
                                        <p:attrNameLst>
                                          <p:attrName>style.visibility</p:attrName>
                                        </p:attrNameLst>
                                      </p:cBhvr>
                                      <p:to>
                                        <p:strVal val="visible"/>
                                      </p:to>
                                    </p:set>
                                    <p:animEffect transition="in" filter="dissolve">
                                      <p:cBhvr>
                                        <p:cTn id="18" dur="500"/>
                                        <p:tgtEl>
                                          <p:spTgt spid="232450"/>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8666"/>
                                        </p:tgtEl>
                                        <p:attrNameLst>
                                          <p:attrName>style.visibility</p:attrName>
                                        </p:attrNameLst>
                                      </p:cBhvr>
                                      <p:to>
                                        <p:strVal val="visible"/>
                                      </p:to>
                                    </p:set>
                                    <p:animEffect transition="in" filter="dissolve">
                                      <p:cBhvr>
                                        <p:cTn id="24" dur="500"/>
                                        <p:tgtEl>
                                          <p:spTgt spid="1986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8679"/>
                                        </p:tgtEl>
                                        <p:attrNameLst>
                                          <p:attrName>style.visibility</p:attrName>
                                        </p:attrNameLst>
                                      </p:cBhvr>
                                      <p:to>
                                        <p:strVal val="visible"/>
                                      </p:to>
                                    </p:set>
                                    <p:animEffect transition="in" filter="dissolve">
                                      <p:cBhvr>
                                        <p:cTn id="27" dur="500"/>
                                        <p:tgtEl>
                                          <p:spTgt spid="19867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8680"/>
                                        </p:tgtEl>
                                        <p:attrNameLst>
                                          <p:attrName>style.visibility</p:attrName>
                                        </p:attrNameLst>
                                      </p:cBhvr>
                                      <p:to>
                                        <p:strVal val="visible"/>
                                      </p:to>
                                    </p:set>
                                    <p:animEffect transition="in" filter="dissolve">
                                      <p:cBhvr>
                                        <p:cTn id="30" dur="500"/>
                                        <p:tgtEl>
                                          <p:spTgt spid="198680"/>
                                        </p:tgtEl>
                                      </p:cBhvr>
                                    </p:animEffect>
                                  </p:childTnLst>
                                </p:cTn>
                              </p:par>
                              <p:par>
                                <p:cTn id="31" presetID="9"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6" grpId="0" autoUpdateAnimBg="0"/>
      <p:bldP spid="198679" grpId="0" autoUpdateAnimBg="0"/>
      <p:bldP spid="19868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sp>
        <p:nvSpPr>
          <p:cNvPr id="198666" name="Text Box 1034"/>
          <p:cNvSpPr txBox="1">
            <a:spLocks noChangeArrowheads="1"/>
          </p:cNvSpPr>
          <p:nvPr/>
        </p:nvSpPr>
        <p:spPr bwMode="auto">
          <a:xfrm>
            <a:off x="4402138" y="2528888"/>
            <a:ext cx="464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Can show that this formally implies Bloch’s theorem, </a:t>
            </a:r>
            <a:r>
              <a:rPr lang="en-US" sz="1800" u="sng"/>
              <a:t>so if we can prove it</a:t>
            </a:r>
            <a:r>
              <a:rPr lang="en-US" sz="1800"/>
              <a:t> </a:t>
            </a:r>
            <a:r>
              <a:rPr lang="en-US" sz="1800" u="sng"/>
              <a:t>we will have proven Bloch’s theorem</a:t>
            </a:r>
            <a:r>
              <a:rPr lang="en-US" sz="1800"/>
              <a:t>.</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49" name="Object 3"/>
          <p:cNvGraphicFramePr>
            <a:graphicFrameLocks noChangeAspect="1"/>
          </p:cNvGraphicFramePr>
          <p:nvPr/>
        </p:nvGraphicFramePr>
        <p:xfrm>
          <a:off x="4093443" y="1905000"/>
          <a:ext cx="1990725" cy="515938"/>
        </p:xfrm>
        <a:graphic>
          <a:graphicData uri="http://schemas.openxmlformats.org/presentationml/2006/ole">
            <mc:AlternateContent xmlns:mc="http://schemas.openxmlformats.org/markup-compatibility/2006">
              <mc:Choice xmlns:v="urn:schemas-microsoft-com:vml" Requires="v">
                <p:oleObj name="Equation" r:id="rId5" imgW="1028520" imgH="266400" progId="Equation.3">
                  <p:embed/>
                </p:oleObj>
              </mc:Choice>
              <mc:Fallback>
                <p:oleObj name="Equation" r:id="rId5" imgW="1028520" imgH="266400" progId="Equation.3">
                  <p:embed/>
                  <p:pic>
                    <p:nvPicPr>
                      <p:cNvPr id="232449" name="Object 3"/>
                      <p:cNvPicPr>
                        <a:picLocks noChangeAspect="1" noChangeArrowheads="1"/>
                      </p:cNvPicPr>
                      <p:nvPr/>
                    </p:nvPicPr>
                    <p:blipFill>
                      <a:blip r:embed="rId6"/>
                      <a:srcRect/>
                      <a:stretch>
                        <a:fillRect/>
                      </a:stretch>
                    </p:blipFill>
                    <p:spPr bwMode="auto">
                      <a:xfrm>
                        <a:off x="4093443" y="1905000"/>
                        <a:ext cx="1990725"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0" name="Object 4"/>
          <p:cNvGraphicFramePr>
            <a:graphicFrameLocks noChangeAspect="1"/>
          </p:cNvGraphicFramePr>
          <p:nvPr/>
        </p:nvGraphicFramePr>
        <p:xfrm>
          <a:off x="6132513" y="1905000"/>
          <a:ext cx="1620837" cy="515938"/>
        </p:xfrm>
        <a:graphic>
          <a:graphicData uri="http://schemas.openxmlformats.org/presentationml/2006/ole">
            <mc:AlternateContent xmlns:mc="http://schemas.openxmlformats.org/markup-compatibility/2006">
              <mc:Choice xmlns:v="urn:schemas-microsoft-com:vml" Requires="v">
                <p:oleObj name="Equation" r:id="rId7" imgW="838080" imgH="266400" progId="Equation.3">
                  <p:embed/>
                </p:oleObj>
              </mc:Choice>
              <mc:Fallback>
                <p:oleObj name="Equation" r:id="rId7" imgW="838080" imgH="266400" progId="Equation.3">
                  <p:embed/>
                  <p:pic>
                    <p:nvPicPr>
                      <p:cNvPr id="232450" name="Object 4"/>
                      <p:cNvPicPr>
                        <a:picLocks noChangeAspect="1" noChangeArrowheads="1"/>
                      </p:cNvPicPr>
                      <p:nvPr/>
                    </p:nvPicPr>
                    <p:blipFill>
                      <a:blip r:embed="rId8"/>
                      <a:srcRect/>
                      <a:stretch>
                        <a:fillRect/>
                      </a:stretch>
                    </p:blipFill>
                    <p:spPr bwMode="auto">
                      <a:xfrm>
                        <a:off x="6132513" y="1905000"/>
                        <a:ext cx="1620837"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070"/>
          <p:cNvGrpSpPr>
            <a:grpSpLocks/>
          </p:cNvGrpSpPr>
          <p:nvPr/>
        </p:nvGrpSpPr>
        <p:grpSpPr bwMode="auto">
          <a:xfrm>
            <a:off x="304800" y="2528888"/>
            <a:ext cx="4143375" cy="684212"/>
            <a:chOff x="192" y="1200"/>
            <a:chExt cx="2610" cy="431"/>
          </a:xfrm>
        </p:grpSpPr>
        <p:sp>
          <p:nvSpPr>
            <p:cNvPr id="14366" name="Text Box 1028"/>
            <p:cNvSpPr txBox="1">
              <a:spLocks noChangeArrowheads="1"/>
            </p:cNvSpPr>
            <p:nvPr/>
          </p:nvSpPr>
          <p:spPr bwMode="auto">
            <a:xfrm>
              <a:off x="192" y="1200"/>
              <a:ext cx="5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Or just:</a:t>
              </a:r>
            </a:p>
          </p:txBody>
        </p:sp>
        <p:graphicFrame>
          <p:nvGraphicFramePr>
            <p:cNvPr id="14367" name="Object 8"/>
            <p:cNvGraphicFramePr>
              <a:graphicFrameLocks noChangeAspect="1"/>
            </p:cNvGraphicFramePr>
            <p:nvPr/>
          </p:nvGraphicFramePr>
          <p:xfrm>
            <a:off x="583" y="1239"/>
            <a:ext cx="2219" cy="392"/>
          </p:xfrm>
          <a:graphic>
            <a:graphicData uri="http://schemas.openxmlformats.org/presentationml/2006/ole">
              <mc:AlternateContent xmlns:mc="http://schemas.openxmlformats.org/markup-compatibility/2006">
                <mc:Choice xmlns:v="urn:schemas-microsoft-com:vml" Requires="v">
                  <p:oleObj name="Equation" r:id="rId9" imgW="1511280" imgH="266400" progId="Equation.3">
                    <p:embed/>
                  </p:oleObj>
                </mc:Choice>
                <mc:Fallback>
                  <p:oleObj name="Equation" r:id="rId9" imgW="1511280" imgH="266400" progId="Equation.3">
                    <p:embed/>
                    <p:pic>
                      <p:nvPicPr>
                        <p:cNvPr id="14367" name="Object 8"/>
                        <p:cNvPicPr>
                          <a:picLocks noChangeAspect="1" noChangeArrowheads="1"/>
                        </p:cNvPicPr>
                        <p:nvPr/>
                      </p:nvPicPr>
                      <p:blipFill>
                        <a:blip r:embed="rId10"/>
                        <a:srcRect/>
                        <a:stretch>
                          <a:fillRect/>
                        </a:stretch>
                      </p:blipFill>
                      <p:spPr bwMode="auto">
                        <a:xfrm>
                          <a:off x="583" y="1239"/>
                          <a:ext cx="2219" cy="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8679" name="Text Box 1047"/>
          <p:cNvSpPr txBox="1">
            <a:spLocks noChangeArrowheads="1"/>
          </p:cNvSpPr>
          <p:nvPr/>
        </p:nvSpPr>
        <p:spPr bwMode="auto">
          <a:xfrm>
            <a:off x="304800" y="3595688"/>
            <a:ext cx="793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a:t>2. To prove the statement shown above in 1-D:</a:t>
            </a:r>
          </a:p>
        </p:txBody>
      </p:sp>
      <p:sp>
        <p:nvSpPr>
          <p:cNvPr id="198680" name="Text Box 1048"/>
          <p:cNvSpPr txBox="1">
            <a:spLocks noChangeArrowheads="1"/>
          </p:cNvSpPr>
          <p:nvPr/>
        </p:nvSpPr>
        <p:spPr bwMode="auto">
          <a:xfrm>
            <a:off x="304800" y="4052888"/>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Consider N identical lattice points around a circular ring, each separated by a distance a.  Our task is to prove:</a:t>
            </a:r>
          </a:p>
        </p:txBody>
      </p:sp>
      <p:graphicFrame>
        <p:nvGraphicFramePr>
          <p:cNvPr id="232451" name="Object 5"/>
          <p:cNvGraphicFramePr>
            <a:graphicFrameLocks noChangeAspect="1"/>
          </p:cNvGraphicFramePr>
          <p:nvPr/>
        </p:nvGraphicFramePr>
        <p:xfrm>
          <a:off x="3271838" y="4656138"/>
          <a:ext cx="2657475" cy="500062"/>
        </p:xfrm>
        <a:graphic>
          <a:graphicData uri="http://schemas.openxmlformats.org/presentationml/2006/ole">
            <mc:AlternateContent xmlns:mc="http://schemas.openxmlformats.org/markup-compatibility/2006">
              <mc:Choice xmlns:v="urn:schemas-microsoft-com:vml" Requires="v">
                <p:oleObj name="Equation" r:id="rId11" imgW="1219200" imgH="228600" progId="Equation.3">
                  <p:embed/>
                </p:oleObj>
              </mc:Choice>
              <mc:Fallback>
                <p:oleObj name="Equation" r:id="rId11" imgW="1219200" imgH="228600" progId="Equation.3">
                  <p:embed/>
                  <p:pic>
                    <p:nvPicPr>
                      <p:cNvPr id="23245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1838" y="4656138"/>
                        <a:ext cx="2657475" cy="500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1069"/>
          <p:cNvGrpSpPr>
            <a:grpSpLocks/>
          </p:cNvGrpSpPr>
          <p:nvPr/>
        </p:nvGrpSpPr>
        <p:grpSpPr bwMode="auto">
          <a:xfrm>
            <a:off x="381000" y="4810125"/>
            <a:ext cx="2209800" cy="1905000"/>
            <a:chOff x="240" y="2592"/>
            <a:chExt cx="1392" cy="1200"/>
          </a:xfrm>
        </p:grpSpPr>
        <p:grpSp>
          <p:nvGrpSpPr>
            <p:cNvPr id="14352" name="Group 1060"/>
            <p:cNvGrpSpPr>
              <a:grpSpLocks/>
            </p:cNvGrpSpPr>
            <p:nvPr/>
          </p:nvGrpSpPr>
          <p:grpSpPr bwMode="auto">
            <a:xfrm>
              <a:off x="432" y="2784"/>
              <a:ext cx="1008" cy="1008"/>
              <a:chOff x="432" y="2784"/>
              <a:chExt cx="1008" cy="1008"/>
            </a:xfrm>
          </p:grpSpPr>
          <p:sp>
            <p:nvSpPr>
              <p:cNvPr id="14357"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58"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59"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0"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1"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2"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3"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4"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5"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4353"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4354"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4355"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4356"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13" imgW="1231560" imgH="482400" progId="Equation.3">
                  <p:embed/>
                </p:oleObj>
              </mc:Choice>
              <mc:Fallback>
                <p:oleObj name="Equation" r:id="rId13" imgW="1231560" imgH="482400" progId="Equation.3">
                  <p:embed/>
                  <p:pic>
                    <p:nvPicPr>
                      <p:cNvPr id="14351" name="Object 2"/>
                      <p:cNvPicPr>
                        <a:picLocks noChangeAspect="1" noChangeArrowheads="1"/>
                      </p:cNvPicPr>
                      <p:nvPr/>
                    </p:nvPicPr>
                    <p:blipFill>
                      <a:blip r:embed="rId14"/>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057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9" presetClass="entr" presetSubtype="0" fill="hold" nodeType="withEffect">
                                  <p:stCondLst>
                                    <p:cond delay="0"/>
                                  </p:stCondLst>
                                  <p:childTnLst>
                                    <p:set>
                                      <p:cBhvr>
                                        <p:cTn id="14" dur="1" fill="hold">
                                          <p:stCondLst>
                                            <p:cond delay="0"/>
                                          </p:stCondLst>
                                        </p:cTn>
                                        <p:tgtEl>
                                          <p:spTgt spid="232449"/>
                                        </p:tgtEl>
                                        <p:attrNameLst>
                                          <p:attrName>style.visibility</p:attrName>
                                        </p:attrNameLst>
                                      </p:cBhvr>
                                      <p:to>
                                        <p:strVal val="visible"/>
                                      </p:to>
                                    </p:set>
                                    <p:animEffect transition="in" filter="dissolve">
                                      <p:cBhvr>
                                        <p:cTn id="15" dur="500"/>
                                        <p:tgtEl>
                                          <p:spTgt spid="232449"/>
                                        </p:tgtEl>
                                      </p:cBhvr>
                                    </p:animEffect>
                                  </p:childTnLst>
                                </p:cTn>
                              </p:par>
                              <p:par>
                                <p:cTn id="16" presetID="9" presetClass="entr" presetSubtype="0" fill="hold" nodeType="withEffect">
                                  <p:stCondLst>
                                    <p:cond delay="0"/>
                                  </p:stCondLst>
                                  <p:childTnLst>
                                    <p:set>
                                      <p:cBhvr>
                                        <p:cTn id="17" dur="1" fill="hold">
                                          <p:stCondLst>
                                            <p:cond delay="0"/>
                                          </p:stCondLst>
                                        </p:cTn>
                                        <p:tgtEl>
                                          <p:spTgt spid="232450"/>
                                        </p:tgtEl>
                                        <p:attrNameLst>
                                          <p:attrName>style.visibility</p:attrName>
                                        </p:attrNameLst>
                                      </p:cBhvr>
                                      <p:to>
                                        <p:strVal val="visible"/>
                                      </p:to>
                                    </p:set>
                                    <p:animEffect transition="in" filter="dissolve">
                                      <p:cBhvr>
                                        <p:cTn id="18" dur="500"/>
                                        <p:tgtEl>
                                          <p:spTgt spid="232450"/>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8666"/>
                                        </p:tgtEl>
                                        <p:attrNameLst>
                                          <p:attrName>style.visibility</p:attrName>
                                        </p:attrNameLst>
                                      </p:cBhvr>
                                      <p:to>
                                        <p:strVal val="visible"/>
                                      </p:to>
                                    </p:set>
                                    <p:animEffect transition="in" filter="dissolve">
                                      <p:cBhvr>
                                        <p:cTn id="24" dur="500"/>
                                        <p:tgtEl>
                                          <p:spTgt spid="1986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8679"/>
                                        </p:tgtEl>
                                        <p:attrNameLst>
                                          <p:attrName>style.visibility</p:attrName>
                                        </p:attrNameLst>
                                      </p:cBhvr>
                                      <p:to>
                                        <p:strVal val="visible"/>
                                      </p:to>
                                    </p:set>
                                    <p:animEffect transition="in" filter="dissolve">
                                      <p:cBhvr>
                                        <p:cTn id="27" dur="500"/>
                                        <p:tgtEl>
                                          <p:spTgt spid="19867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8680"/>
                                        </p:tgtEl>
                                        <p:attrNameLst>
                                          <p:attrName>style.visibility</p:attrName>
                                        </p:attrNameLst>
                                      </p:cBhvr>
                                      <p:to>
                                        <p:strVal val="visible"/>
                                      </p:to>
                                    </p:set>
                                    <p:animEffect transition="in" filter="dissolve">
                                      <p:cBhvr>
                                        <p:cTn id="30" dur="500"/>
                                        <p:tgtEl>
                                          <p:spTgt spid="198680"/>
                                        </p:tgtEl>
                                      </p:cBhvr>
                                    </p:animEffect>
                                  </p:childTnLst>
                                </p:cTn>
                              </p:par>
                              <p:par>
                                <p:cTn id="31" presetID="9"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par>
                                <p:cTn id="34" presetID="9" presetClass="entr" presetSubtype="0" fill="hold" nodeType="withEffect">
                                  <p:stCondLst>
                                    <p:cond delay="0"/>
                                  </p:stCondLst>
                                  <p:childTnLst>
                                    <p:set>
                                      <p:cBhvr>
                                        <p:cTn id="35" dur="1" fill="hold">
                                          <p:stCondLst>
                                            <p:cond delay="0"/>
                                          </p:stCondLst>
                                        </p:cTn>
                                        <p:tgtEl>
                                          <p:spTgt spid="232451"/>
                                        </p:tgtEl>
                                        <p:attrNameLst>
                                          <p:attrName>style.visibility</p:attrName>
                                        </p:attrNameLst>
                                      </p:cBhvr>
                                      <p:to>
                                        <p:strVal val="visible"/>
                                      </p:to>
                                    </p:set>
                                    <p:animEffect transition="in" filter="dissolve">
                                      <p:cBhvr>
                                        <p:cTn id="36" dur="500"/>
                                        <p:tgtEl>
                                          <p:spTgt spid="232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6" grpId="0" autoUpdateAnimBg="0"/>
      <p:bldP spid="198679" grpId="0" autoUpdateAnimBg="0"/>
      <p:bldP spid="19868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571500" y="719138"/>
            <a:ext cx="4845050" cy="533400"/>
          </a:xfrm>
        </p:spPr>
        <p:txBody>
          <a:bodyPr/>
          <a:lstStyle/>
          <a:p>
            <a:pPr algn="ctr"/>
            <a:r>
              <a:rPr lang="en-US" sz="3200" b="1">
                <a:solidFill>
                  <a:schemeClr val="tx1"/>
                </a:solidFill>
              </a:rPr>
              <a:t>Main points in the proof of Bloch’s Theorem in 1-D </a:t>
            </a:r>
          </a:p>
        </p:txBody>
      </p:sp>
      <p:sp>
        <p:nvSpPr>
          <p:cNvPr id="198659" name="Text Box 1027"/>
          <p:cNvSpPr txBox="1">
            <a:spLocks noChangeArrowheads="1"/>
          </p:cNvSpPr>
          <p:nvPr/>
        </p:nvSpPr>
        <p:spPr bwMode="auto">
          <a:xfrm>
            <a:off x="216024" y="1487488"/>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dirty="0"/>
              <a:t>1. First notice that Bloch’s theorem implies (3D version):</a:t>
            </a:r>
          </a:p>
        </p:txBody>
      </p:sp>
      <p:sp>
        <p:nvSpPr>
          <p:cNvPr id="198666" name="Text Box 1034"/>
          <p:cNvSpPr txBox="1">
            <a:spLocks noChangeArrowheads="1"/>
          </p:cNvSpPr>
          <p:nvPr/>
        </p:nvSpPr>
        <p:spPr bwMode="auto">
          <a:xfrm>
            <a:off x="4402138" y="2528888"/>
            <a:ext cx="464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Can show that this formally implies Bloch’s theorem, </a:t>
            </a:r>
            <a:r>
              <a:rPr lang="en-US" sz="1800" u="sng"/>
              <a:t>so if we can prove it</a:t>
            </a:r>
            <a:r>
              <a:rPr lang="en-US" sz="1800"/>
              <a:t> </a:t>
            </a:r>
            <a:r>
              <a:rPr lang="en-US" sz="1800" u="sng"/>
              <a:t>we will have proven Bloch’s theorem</a:t>
            </a:r>
            <a:r>
              <a:rPr lang="en-US" sz="1800"/>
              <a:t>.</a:t>
            </a:r>
          </a:p>
        </p:txBody>
      </p:sp>
      <p:graphicFrame>
        <p:nvGraphicFramePr>
          <p:cNvPr id="232448" name="Object 2"/>
          <p:cNvGraphicFramePr>
            <a:graphicFrameLocks noChangeAspect="1"/>
          </p:cNvGraphicFramePr>
          <p:nvPr/>
        </p:nvGraphicFramePr>
        <p:xfrm>
          <a:off x="282575" y="1905000"/>
          <a:ext cx="3757613" cy="515938"/>
        </p:xfrm>
        <a:graphic>
          <a:graphicData uri="http://schemas.openxmlformats.org/presentationml/2006/ole">
            <mc:AlternateContent xmlns:mc="http://schemas.openxmlformats.org/markup-compatibility/2006">
              <mc:Choice xmlns:v="urn:schemas-microsoft-com:vml" Requires="v">
                <p:oleObj name="Equation" r:id="rId3" imgW="1942920" imgH="266400" progId="Equation.3">
                  <p:embed/>
                </p:oleObj>
              </mc:Choice>
              <mc:Fallback>
                <p:oleObj name="Equation" r:id="rId3" imgW="1942920" imgH="266400" progId="Equation.3">
                  <p:embed/>
                  <p:pic>
                    <p:nvPicPr>
                      <p:cNvPr id="232448" name="Object 2"/>
                      <p:cNvPicPr>
                        <a:picLocks noChangeAspect="1" noChangeArrowheads="1"/>
                      </p:cNvPicPr>
                      <p:nvPr/>
                    </p:nvPicPr>
                    <p:blipFill>
                      <a:blip r:embed="rId4"/>
                      <a:srcRect/>
                      <a:stretch>
                        <a:fillRect/>
                      </a:stretch>
                    </p:blipFill>
                    <p:spPr bwMode="auto">
                      <a:xfrm>
                        <a:off x="282575" y="1905000"/>
                        <a:ext cx="3757613"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49" name="Object 3"/>
          <p:cNvGraphicFramePr>
            <a:graphicFrameLocks noChangeAspect="1"/>
          </p:cNvGraphicFramePr>
          <p:nvPr/>
        </p:nvGraphicFramePr>
        <p:xfrm>
          <a:off x="4093443" y="1905000"/>
          <a:ext cx="1990725" cy="515938"/>
        </p:xfrm>
        <a:graphic>
          <a:graphicData uri="http://schemas.openxmlformats.org/presentationml/2006/ole">
            <mc:AlternateContent xmlns:mc="http://schemas.openxmlformats.org/markup-compatibility/2006">
              <mc:Choice xmlns:v="urn:schemas-microsoft-com:vml" Requires="v">
                <p:oleObj name="Equation" r:id="rId5" imgW="1028520" imgH="266400" progId="Equation.3">
                  <p:embed/>
                </p:oleObj>
              </mc:Choice>
              <mc:Fallback>
                <p:oleObj name="Equation" r:id="rId5" imgW="1028520" imgH="266400" progId="Equation.3">
                  <p:embed/>
                  <p:pic>
                    <p:nvPicPr>
                      <p:cNvPr id="232449" name="Object 3"/>
                      <p:cNvPicPr>
                        <a:picLocks noChangeAspect="1" noChangeArrowheads="1"/>
                      </p:cNvPicPr>
                      <p:nvPr/>
                    </p:nvPicPr>
                    <p:blipFill>
                      <a:blip r:embed="rId6"/>
                      <a:srcRect/>
                      <a:stretch>
                        <a:fillRect/>
                      </a:stretch>
                    </p:blipFill>
                    <p:spPr bwMode="auto">
                      <a:xfrm>
                        <a:off x="4093443" y="1905000"/>
                        <a:ext cx="1990725"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2450" name="Object 4"/>
          <p:cNvGraphicFramePr>
            <a:graphicFrameLocks noChangeAspect="1"/>
          </p:cNvGraphicFramePr>
          <p:nvPr/>
        </p:nvGraphicFramePr>
        <p:xfrm>
          <a:off x="6132513" y="1905000"/>
          <a:ext cx="1620837" cy="515938"/>
        </p:xfrm>
        <a:graphic>
          <a:graphicData uri="http://schemas.openxmlformats.org/presentationml/2006/ole">
            <mc:AlternateContent xmlns:mc="http://schemas.openxmlformats.org/markup-compatibility/2006">
              <mc:Choice xmlns:v="urn:schemas-microsoft-com:vml" Requires="v">
                <p:oleObj name="Equation" r:id="rId7" imgW="838080" imgH="266400" progId="Equation.3">
                  <p:embed/>
                </p:oleObj>
              </mc:Choice>
              <mc:Fallback>
                <p:oleObj name="Equation" r:id="rId7" imgW="838080" imgH="266400" progId="Equation.3">
                  <p:embed/>
                  <p:pic>
                    <p:nvPicPr>
                      <p:cNvPr id="232450" name="Object 4"/>
                      <p:cNvPicPr>
                        <a:picLocks noChangeAspect="1" noChangeArrowheads="1"/>
                      </p:cNvPicPr>
                      <p:nvPr/>
                    </p:nvPicPr>
                    <p:blipFill>
                      <a:blip r:embed="rId8"/>
                      <a:srcRect/>
                      <a:stretch>
                        <a:fillRect/>
                      </a:stretch>
                    </p:blipFill>
                    <p:spPr bwMode="auto">
                      <a:xfrm>
                        <a:off x="6132513" y="1905000"/>
                        <a:ext cx="1620837" cy="51593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1070"/>
          <p:cNvGrpSpPr>
            <a:grpSpLocks/>
          </p:cNvGrpSpPr>
          <p:nvPr/>
        </p:nvGrpSpPr>
        <p:grpSpPr bwMode="auto">
          <a:xfrm>
            <a:off x="304800" y="2528888"/>
            <a:ext cx="4143375" cy="684212"/>
            <a:chOff x="192" y="1200"/>
            <a:chExt cx="2610" cy="431"/>
          </a:xfrm>
        </p:grpSpPr>
        <p:sp>
          <p:nvSpPr>
            <p:cNvPr id="14366" name="Text Box 1028"/>
            <p:cNvSpPr txBox="1">
              <a:spLocks noChangeArrowheads="1"/>
            </p:cNvSpPr>
            <p:nvPr/>
          </p:nvSpPr>
          <p:spPr bwMode="auto">
            <a:xfrm>
              <a:off x="192" y="1200"/>
              <a:ext cx="5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Or just:</a:t>
              </a:r>
            </a:p>
          </p:txBody>
        </p:sp>
        <p:graphicFrame>
          <p:nvGraphicFramePr>
            <p:cNvPr id="14367" name="Object 8"/>
            <p:cNvGraphicFramePr>
              <a:graphicFrameLocks noChangeAspect="1"/>
            </p:cNvGraphicFramePr>
            <p:nvPr/>
          </p:nvGraphicFramePr>
          <p:xfrm>
            <a:off x="583" y="1239"/>
            <a:ext cx="2219" cy="392"/>
          </p:xfrm>
          <a:graphic>
            <a:graphicData uri="http://schemas.openxmlformats.org/presentationml/2006/ole">
              <mc:AlternateContent xmlns:mc="http://schemas.openxmlformats.org/markup-compatibility/2006">
                <mc:Choice xmlns:v="urn:schemas-microsoft-com:vml" Requires="v">
                  <p:oleObj name="Equation" r:id="rId9" imgW="1511280" imgH="266400" progId="Equation.3">
                    <p:embed/>
                  </p:oleObj>
                </mc:Choice>
                <mc:Fallback>
                  <p:oleObj name="Equation" r:id="rId9" imgW="1511280" imgH="266400" progId="Equation.3">
                    <p:embed/>
                    <p:pic>
                      <p:nvPicPr>
                        <p:cNvPr id="14367" name="Object 8"/>
                        <p:cNvPicPr>
                          <a:picLocks noChangeAspect="1" noChangeArrowheads="1"/>
                        </p:cNvPicPr>
                        <p:nvPr/>
                      </p:nvPicPr>
                      <p:blipFill>
                        <a:blip r:embed="rId10"/>
                        <a:srcRect/>
                        <a:stretch>
                          <a:fillRect/>
                        </a:stretch>
                      </p:blipFill>
                      <p:spPr bwMode="auto">
                        <a:xfrm>
                          <a:off x="583" y="1239"/>
                          <a:ext cx="2219" cy="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8679" name="Text Box 1047"/>
          <p:cNvSpPr txBox="1">
            <a:spLocks noChangeArrowheads="1"/>
          </p:cNvSpPr>
          <p:nvPr/>
        </p:nvSpPr>
        <p:spPr bwMode="auto">
          <a:xfrm>
            <a:off x="304800" y="3595688"/>
            <a:ext cx="7939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2400"/>
              <a:t>2. To prove the statement shown above in 1-D:</a:t>
            </a:r>
          </a:p>
        </p:txBody>
      </p:sp>
      <p:sp>
        <p:nvSpPr>
          <p:cNvPr id="198680" name="Text Box 1048"/>
          <p:cNvSpPr txBox="1">
            <a:spLocks noChangeArrowheads="1"/>
          </p:cNvSpPr>
          <p:nvPr/>
        </p:nvSpPr>
        <p:spPr bwMode="auto">
          <a:xfrm>
            <a:off x="304800" y="4052888"/>
            <a:ext cx="548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Consider N identical lattice points around a circular ring, each separated by a distance a.  Our task is to prove:</a:t>
            </a:r>
          </a:p>
        </p:txBody>
      </p:sp>
      <p:graphicFrame>
        <p:nvGraphicFramePr>
          <p:cNvPr id="232451" name="Object 5"/>
          <p:cNvGraphicFramePr>
            <a:graphicFrameLocks noChangeAspect="1"/>
          </p:cNvGraphicFramePr>
          <p:nvPr/>
        </p:nvGraphicFramePr>
        <p:xfrm>
          <a:off x="3271838" y="4656138"/>
          <a:ext cx="2657475" cy="500062"/>
        </p:xfrm>
        <a:graphic>
          <a:graphicData uri="http://schemas.openxmlformats.org/presentationml/2006/ole">
            <mc:AlternateContent xmlns:mc="http://schemas.openxmlformats.org/markup-compatibility/2006">
              <mc:Choice xmlns:v="urn:schemas-microsoft-com:vml" Requires="v">
                <p:oleObj name="Equation" r:id="rId11" imgW="1219200" imgH="228600" progId="Equation.3">
                  <p:embed/>
                </p:oleObj>
              </mc:Choice>
              <mc:Fallback>
                <p:oleObj name="Equation" r:id="rId11" imgW="1219200" imgH="228600" progId="Equation.3">
                  <p:embed/>
                  <p:pic>
                    <p:nvPicPr>
                      <p:cNvPr id="232451"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1838" y="4656138"/>
                        <a:ext cx="2657475" cy="500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1069"/>
          <p:cNvGrpSpPr>
            <a:grpSpLocks/>
          </p:cNvGrpSpPr>
          <p:nvPr/>
        </p:nvGrpSpPr>
        <p:grpSpPr bwMode="auto">
          <a:xfrm>
            <a:off x="381000" y="4810125"/>
            <a:ext cx="2209800" cy="1905000"/>
            <a:chOff x="240" y="2592"/>
            <a:chExt cx="1392" cy="1200"/>
          </a:xfrm>
        </p:grpSpPr>
        <p:grpSp>
          <p:nvGrpSpPr>
            <p:cNvPr id="14352" name="Group 1060"/>
            <p:cNvGrpSpPr>
              <a:grpSpLocks/>
            </p:cNvGrpSpPr>
            <p:nvPr/>
          </p:nvGrpSpPr>
          <p:grpSpPr bwMode="auto">
            <a:xfrm>
              <a:off x="432" y="2784"/>
              <a:ext cx="1008" cy="1008"/>
              <a:chOff x="432" y="2784"/>
              <a:chExt cx="1008" cy="1008"/>
            </a:xfrm>
          </p:grpSpPr>
          <p:sp>
            <p:nvSpPr>
              <p:cNvPr id="14357"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58"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59"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0"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1"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2"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3"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4"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4365"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4353"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4354"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4355"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4356"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graphicFrame>
        <p:nvGraphicFramePr>
          <p:cNvPr id="232452" name="Object 6"/>
          <p:cNvGraphicFramePr>
            <a:graphicFrameLocks noChangeAspect="1"/>
          </p:cNvGraphicFramePr>
          <p:nvPr/>
        </p:nvGraphicFramePr>
        <p:xfrm>
          <a:off x="4571950" y="6362700"/>
          <a:ext cx="3243262" cy="577850"/>
        </p:xfrm>
        <a:graphic>
          <a:graphicData uri="http://schemas.openxmlformats.org/presentationml/2006/ole">
            <mc:AlternateContent xmlns:mc="http://schemas.openxmlformats.org/markup-compatibility/2006">
              <mc:Choice xmlns:v="urn:schemas-microsoft-com:vml" Requires="v">
                <p:oleObj name="Equation" r:id="rId13" imgW="1143000" imgH="203200" progId="Equation.3">
                  <p:embed/>
                </p:oleObj>
              </mc:Choice>
              <mc:Fallback>
                <p:oleObj name="Equation" r:id="rId13" imgW="1143000" imgH="203200" progId="Equation.3">
                  <p:embed/>
                  <p:pic>
                    <p:nvPicPr>
                      <p:cNvPr id="232452"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1950" y="6362700"/>
                        <a:ext cx="3243262" cy="577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98" name="Text Box 1066"/>
          <p:cNvSpPr txBox="1">
            <a:spLocks noChangeArrowheads="1"/>
          </p:cNvSpPr>
          <p:nvPr/>
        </p:nvSpPr>
        <p:spPr bwMode="auto">
          <a:xfrm>
            <a:off x="4262387" y="5210175"/>
            <a:ext cx="3910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US" sz="2400"/>
              <a:t>Built into the ring model is the periodic boundary condition:</a:t>
            </a:r>
          </a:p>
        </p:txBody>
      </p:sp>
      <p:graphicFrame>
        <p:nvGraphicFramePr>
          <p:cNvPr id="14351" name="Object 2"/>
          <p:cNvGraphicFramePr>
            <a:graphicFrameLocks noChangeAspect="1"/>
          </p:cNvGraphicFramePr>
          <p:nvPr/>
        </p:nvGraphicFramePr>
        <p:xfrm>
          <a:off x="5668963" y="41275"/>
          <a:ext cx="3544887" cy="1387475"/>
        </p:xfrm>
        <a:graphic>
          <a:graphicData uri="http://schemas.openxmlformats.org/presentationml/2006/ole">
            <mc:AlternateContent xmlns:mc="http://schemas.openxmlformats.org/markup-compatibility/2006">
              <mc:Choice xmlns:v="urn:schemas-microsoft-com:vml" Requires="v">
                <p:oleObj name="Equation" r:id="rId15" imgW="1231560" imgH="482400" progId="Equation.3">
                  <p:embed/>
                </p:oleObj>
              </mc:Choice>
              <mc:Fallback>
                <p:oleObj name="Equation" r:id="rId15" imgW="1231560" imgH="482400" progId="Equation.3">
                  <p:embed/>
                  <p:pic>
                    <p:nvPicPr>
                      <p:cNvPr id="14351" name="Object 2"/>
                      <p:cNvPicPr>
                        <a:picLocks noChangeAspect="1" noChangeArrowheads="1"/>
                      </p:cNvPicPr>
                      <p:nvPr/>
                    </p:nvPicPr>
                    <p:blipFill>
                      <a:blip r:embed="rId16"/>
                      <a:srcRect/>
                      <a:stretch>
                        <a:fillRect/>
                      </a:stretch>
                    </p:blipFill>
                    <p:spPr bwMode="auto">
                      <a:xfrm>
                        <a:off x="5668963" y="41275"/>
                        <a:ext cx="3544887" cy="138747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 name="Straight Connector 4">
            <a:extLst>
              <a:ext uri="{FF2B5EF4-FFF2-40B4-BE49-F238E27FC236}">
                <a16:creationId xmlns:a16="http://schemas.microsoft.com/office/drawing/2014/main" id="{36DFA245-15FC-4A51-A10A-1BFA8C3F8F39}"/>
              </a:ext>
            </a:extLst>
          </p:cNvPr>
          <p:cNvCxnSpPr/>
          <p:nvPr/>
        </p:nvCxnSpPr>
        <p:spPr>
          <a:xfrm>
            <a:off x="925513" y="2348880"/>
            <a:ext cx="5984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12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dissolve">
                                      <p:cBhvr>
                                        <p:cTn id="7" dur="500"/>
                                        <p:tgtEl>
                                          <p:spTgt spid="198659"/>
                                        </p:tgtEl>
                                      </p:cBhvr>
                                    </p:animEffect>
                                  </p:childTnLst>
                                </p:cTn>
                              </p:par>
                              <p:par>
                                <p:cTn id="8" presetID="9" presetClass="entr" presetSubtype="0" fill="hold" nodeType="withEffect">
                                  <p:stCondLst>
                                    <p:cond delay="0"/>
                                  </p:stCondLst>
                                  <p:childTnLst>
                                    <p:set>
                                      <p:cBhvr>
                                        <p:cTn id="9" dur="1" fill="hold">
                                          <p:stCondLst>
                                            <p:cond delay="0"/>
                                          </p:stCondLst>
                                        </p:cTn>
                                        <p:tgtEl>
                                          <p:spTgt spid="232448"/>
                                        </p:tgtEl>
                                        <p:attrNameLst>
                                          <p:attrName>style.visibility</p:attrName>
                                        </p:attrNameLst>
                                      </p:cBhvr>
                                      <p:to>
                                        <p:strVal val="visible"/>
                                      </p:to>
                                    </p:set>
                                    <p:animEffect transition="in" filter="dissolve">
                                      <p:cBhvr>
                                        <p:cTn id="10" dur="500"/>
                                        <p:tgtEl>
                                          <p:spTgt spid="232448"/>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32449"/>
                                        </p:tgtEl>
                                        <p:attrNameLst>
                                          <p:attrName>style.visibility</p:attrName>
                                        </p:attrNameLst>
                                      </p:cBhvr>
                                      <p:to>
                                        <p:strVal val="visible"/>
                                      </p:to>
                                    </p:set>
                                    <p:animEffect transition="in" filter="dissolve">
                                      <p:cBhvr>
                                        <p:cTn id="17" dur="500"/>
                                        <p:tgtEl>
                                          <p:spTgt spid="2324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2450"/>
                                        </p:tgtEl>
                                        <p:attrNameLst>
                                          <p:attrName>style.visibility</p:attrName>
                                        </p:attrNameLst>
                                      </p:cBhvr>
                                      <p:to>
                                        <p:strVal val="visible"/>
                                      </p:to>
                                    </p:set>
                                    <p:animEffect transition="in" filter="dissolve">
                                      <p:cBhvr>
                                        <p:cTn id="22" dur="500"/>
                                        <p:tgtEl>
                                          <p:spTgt spid="2324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8666"/>
                                        </p:tgtEl>
                                        <p:attrNameLst>
                                          <p:attrName>style.visibility</p:attrName>
                                        </p:attrNameLst>
                                      </p:cBhvr>
                                      <p:to>
                                        <p:strVal val="visible"/>
                                      </p:to>
                                    </p:set>
                                    <p:animEffect transition="in" filter="dissolve">
                                      <p:cBhvr>
                                        <p:cTn id="30" dur="500"/>
                                        <p:tgtEl>
                                          <p:spTgt spid="19866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98679"/>
                                        </p:tgtEl>
                                        <p:attrNameLst>
                                          <p:attrName>style.visibility</p:attrName>
                                        </p:attrNameLst>
                                      </p:cBhvr>
                                      <p:to>
                                        <p:strVal val="visible"/>
                                      </p:to>
                                    </p:set>
                                    <p:animEffect transition="in" filter="dissolve">
                                      <p:cBhvr>
                                        <p:cTn id="35" dur="500"/>
                                        <p:tgtEl>
                                          <p:spTgt spid="19867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8680"/>
                                        </p:tgtEl>
                                        <p:attrNameLst>
                                          <p:attrName>style.visibility</p:attrName>
                                        </p:attrNameLst>
                                      </p:cBhvr>
                                      <p:to>
                                        <p:strVal val="visible"/>
                                      </p:to>
                                    </p:set>
                                    <p:animEffect transition="in" filter="dissolve">
                                      <p:cBhvr>
                                        <p:cTn id="38" dur="500"/>
                                        <p:tgtEl>
                                          <p:spTgt spid="198680"/>
                                        </p:tgtEl>
                                      </p:cBhvr>
                                    </p:animEffect>
                                  </p:childTnLst>
                                </p:cTn>
                              </p:par>
                              <p:par>
                                <p:cTn id="39" presetID="9"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232451"/>
                                        </p:tgtEl>
                                        <p:attrNameLst>
                                          <p:attrName>style.visibility</p:attrName>
                                        </p:attrNameLst>
                                      </p:cBhvr>
                                      <p:to>
                                        <p:strVal val="visible"/>
                                      </p:to>
                                    </p:set>
                                    <p:animEffect transition="in" filter="dissolve">
                                      <p:cBhvr>
                                        <p:cTn id="46" dur="500"/>
                                        <p:tgtEl>
                                          <p:spTgt spid="23245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8698"/>
                                        </p:tgtEl>
                                        <p:attrNameLst>
                                          <p:attrName>style.visibility</p:attrName>
                                        </p:attrNameLst>
                                      </p:cBhvr>
                                      <p:to>
                                        <p:strVal val="visible"/>
                                      </p:to>
                                    </p:set>
                                    <p:animEffect transition="in" filter="dissolve">
                                      <p:cBhvr>
                                        <p:cTn id="51" dur="500"/>
                                        <p:tgtEl>
                                          <p:spTgt spid="198698"/>
                                        </p:tgtEl>
                                      </p:cBhvr>
                                    </p:animEffect>
                                  </p:childTnLst>
                                </p:cTn>
                              </p:par>
                              <p:par>
                                <p:cTn id="52" presetID="9" presetClass="entr" presetSubtype="0" fill="hold" nodeType="withEffect">
                                  <p:stCondLst>
                                    <p:cond delay="0"/>
                                  </p:stCondLst>
                                  <p:childTnLst>
                                    <p:set>
                                      <p:cBhvr>
                                        <p:cTn id="53" dur="1" fill="hold">
                                          <p:stCondLst>
                                            <p:cond delay="0"/>
                                          </p:stCondLst>
                                        </p:cTn>
                                        <p:tgtEl>
                                          <p:spTgt spid="232452"/>
                                        </p:tgtEl>
                                        <p:attrNameLst>
                                          <p:attrName>style.visibility</p:attrName>
                                        </p:attrNameLst>
                                      </p:cBhvr>
                                      <p:to>
                                        <p:strVal val="visible"/>
                                      </p:to>
                                    </p:set>
                                    <p:animEffect transition="in" filter="dissolve">
                                      <p:cBhvr>
                                        <p:cTn id="54" dur="500"/>
                                        <p:tgtEl>
                                          <p:spTgt spid="23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6" grpId="0" autoUpdateAnimBg="0"/>
      <p:bldP spid="198679" grpId="0" autoUpdateAnimBg="0"/>
      <p:bldP spid="198680" grpId="0" autoUpdateAnimBg="0"/>
      <p:bldP spid="19869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304800" y="395288"/>
            <a:ext cx="8382000" cy="533400"/>
          </a:xfrm>
        </p:spPr>
        <p:txBody>
          <a:bodyPr/>
          <a:lstStyle/>
          <a:p>
            <a:pPr algn="ctr"/>
            <a:r>
              <a:rPr lang="en-US" sz="3200" b="1">
                <a:solidFill>
                  <a:schemeClr val="tx1"/>
                </a:solidFill>
              </a:rPr>
              <a:t>Proof of Bloch’s Theorem in 1-D: Conclusion</a:t>
            </a:r>
          </a:p>
        </p:txBody>
      </p:sp>
      <p:sp>
        <p:nvSpPr>
          <p:cNvPr id="199683" name="Text Box 2051"/>
          <p:cNvSpPr txBox="1">
            <a:spLocks noChangeArrowheads="1"/>
          </p:cNvSpPr>
          <p:nvPr/>
        </p:nvSpPr>
        <p:spPr bwMode="auto">
          <a:xfrm>
            <a:off x="323850" y="2060575"/>
            <a:ext cx="464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If we apply this translation N times we will return to the initial atom position:</a:t>
            </a:r>
          </a:p>
        </p:txBody>
      </p:sp>
      <p:graphicFrame>
        <p:nvGraphicFramePr>
          <p:cNvPr id="233472" name="Object 2"/>
          <p:cNvGraphicFramePr>
            <a:graphicFrameLocks noChangeAspect="1"/>
          </p:cNvGraphicFramePr>
          <p:nvPr/>
        </p:nvGraphicFramePr>
        <p:xfrm>
          <a:off x="5256213" y="2205038"/>
          <a:ext cx="3389312" cy="442912"/>
        </p:xfrm>
        <a:graphic>
          <a:graphicData uri="http://schemas.openxmlformats.org/presentationml/2006/ole">
            <mc:AlternateContent xmlns:mc="http://schemas.openxmlformats.org/markup-compatibility/2006">
              <mc:Choice xmlns:v="urn:schemas-microsoft-com:vml" Requires="v">
                <p:oleObj name="Equation" r:id="rId3" imgW="1752480" imgH="228600" progId="Equation.3">
                  <p:embed/>
                </p:oleObj>
              </mc:Choice>
              <mc:Fallback>
                <p:oleObj name="Equation" r:id="rId3" imgW="1752480" imgH="228600" progId="Equation.3">
                  <p:embed/>
                  <p:pic>
                    <p:nvPicPr>
                      <p:cNvPr id="233472" name="Object 2"/>
                      <p:cNvPicPr>
                        <a:picLocks noChangeAspect="1" noChangeArrowheads="1"/>
                      </p:cNvPicPr>
                      <p:nvPr/>
                    </p:nvPicPr>
                    <p:blipFill>
                      <a:blip r:embed="rId4"/>
                      <a:srcRect/>
                      <a:stretch>
                        <a:fillRect/>
                      </a:stretch>
                    </p:blipFill>
                    <p:spPr bwMode="auto">
                      <a:xfrm>
                        <a:off x="5256213" y="2205038"/>
                        <a:ext cx="3389312" cy="44291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1067"/>
          <p:cNvSpPr txBox="1">
            <a:spLocks noChangeArrowheads="1"/>
          </p:cNvSpPr>
          <p:nvPr/>
        </p:nvSpPr>
        <p:spPr bwMode="auto">
          <a:xfrm>
            <a:off x="287338" y="1412875"/>
            <a:ext cx="615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The symmetry of the ring implies that we can find a solution to the wave equation (QM reason too):</a:t>
            </a:r>
          </a:p>
        </p:txBody>
      </p:sp>
      <p:graphicFrame>
        <p:nvGraphicFramePr>
          <p:cNvPr id="20" name="Object 7"/>
          <p:cNvGraphicFramePr>
            <a:graphicFrameLocks noChangeAspect="1"/>
          </p:cNvGraphicFramePr>
          <p:nvPr/>
        </p:nvGraphicFramePr>
        <p:xfrm>
          <a:off x="6478588" y="1525588"/>
          <a:ext cx="2160587" cy="393700"/>
        </p:xfrm>
        <a:graphic>
          <a:graphicData uri="http://schemas.openxmlformats.org/presentationml/2006/ole">
            <mc:AlternateContent xmlns:mc="http://schemas.openxmlformats.org/markup-compatibility/2006">
              <mc:Choice xmlns:v="urn:schemas-microsoft-com:vml" Requires="v">
                <p:oleObj name="Equation" r:id="rId5" imgW="1117440" imgH="203040" progId="Equation.3">
                  <p:embed/>
                </p:oleObj>
              </mc:Choice>
              <mc:Fallback>
                <p:oleObj name="Equation" r:id="rId5" imgW="1117440" imgH="203040" progId="Equation.3">
                  <p:embed/>
                  <p:pic>
                    <p:nvPicPr>
                      <p:cNvPr id="20" name="Object 7"/>
                      <p:cNvPicPr>
                        <a:picLocks noChangeAspect="1" noChangeArrowheads="1"/>
                      </p:cNvPicPr>
                      <p:nvPr/>
                    </p:nvPicPr>
                    <p:blipFill>
                      <a:blip r:embed="rId6"/>
                      <a:srcRect/>
                      <a:stretch>
                        <a:fillRect/>
                      </a:stretch>
                    </p:blipFill>
                    <p:spPr bwMode="auto">
                      <a:xfrm>
                        <a:off x="6478588" y="1525588"/>
                        <a:ext cx="2160587" cy="393700"/>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7" name="Group 1069"/>
          <p:cNvGrpSpPr>
            <a:grpSpLocks/>
          </p:cNvGrpSpPr>
          <p:nvPr/>
        </p:nvGrpSpPr>
        <p:grpSpPr bwMode="auto">
          <a:xfrm>
            <a:off x="201613" y="3395663"/>
            <a:ext cx="2209800" cy="1905000"/>
            <a:chOff x="240" y="2592"/>
            <a:chExt cx="1392" cy="1200"/>
          </a:xfrm>
        </p:grpSpPr>
        <p:grpSp>
          <p:nvGrpSpPr>
            <p:cNvPr id="16398" name="Group 1060"/>
            <p:cNvGrpSpPr>
              <a:grpSpLocks/>
            </p:cNvGrpSpPr>
            <p:nvPr/>
          </p:nvGrpSpPr>
          <p:grpSpPr bwMode="auto">
            <a:xfrm>
              <a:off x="432" y="2784"/>
              <a:ext cx="1008" cy="1008"/>
              <a:chOff x="432" y="2784"/>
              <a:chExt cx="1008" cy="1008"/>
            </a:xfrm>
          </p:grpSpPr>
          <p:sp>
            <p:nvSpPr>
              <p:cNvPr id="16403"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4"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5"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6"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7"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8"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9"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0"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1"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6399"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6400"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6401"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6402"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spTree>
    <p:extLst>
      <p:ext uri="{BB962C8B-B14F-4D97-AF65-F5344CB8AC3E}">
        <p14:creationId xmlns:p14="http://schemas.microsoft.com/office/powerpoint/2010/main" val="2579259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9683"/>
                                        </p:tgtEl>
                                        <p:attrNameLst>
                                          <p:attrName>style.visibility</p:attrName>
                                        </p:attrNameLst>
                                      </p:cBhvr>
                                      <p:to>
                                        <p:strVal val="visible"/>
                                      </p:to>
                                    </p:set>
                                    <p:animEffect transition="in" filter="dissolve">
                                      <p:cBhvr>
                                        <p:cTn id="13" dur="500"/>
                                        <p:tgtEl>
                                          <p:spTgt spid="199683"/>
                                        </p:tgtEl>
                                      </p:cBhvr>
                                    </p:animEffect>
                                  </p:childTnLst>
                                </p:cTn>
                              </p:par>
                              <p:par>
                                <p:cTn id="14" presetID="9" presetClass="entr" presetSubtype="0" fill="hold" nodeType="withEffect">
                                  <p:stCondLst>
                                    <p:cond delay="0"/>
                                  </p:stCondLst>
                                  <p:childTnLst>
                                    <p:set>
                                      <p:cBhvr>
                                        <p:cTn id="15" dur="1" fill="hold">
                                          <p:stCondLst>
                                            <p:cond delay="0"/>
                                          </p:stCondLst>
                                        </p:cTn>
                                        <p:tgtEl>
                                          <p:spTgt spid="233472"/>
                                        </p:tgtEl>
                                        <p:attrNameLst>
                                          <p:attrName>style.visibility</p:attrName>
                                        </p:attrNameLst>
                                      </p:cBhvr>
                                      <p:to>
                                        <p:strVal val="visible"/>
                                      </p:to>
                                    </p:set>
                                    <p:animEffect transition="in" filter="dissolve">
                                      <p:cBhvr>
                                        <p:cTn id="16" dur="500"/>
                                        <p:tgtEl>
                                          <p:spTgt spid="233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utoUpdateAnimBg="0"/>
      <p:bldP spid="1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304800" y="395288"/>
            <a:ext cx="8382000" cy="533400"/>
          </a:xfrm>
        </p:spPr>
        <p:txBody>
          <a:bodyPr/>
          <a:lstStyle/>
          <a:p>
            <a:pPr algn="ctr"/>
            <a:r>
              <a:rPr lang="en-US" sz="3200" b="1">
                <a:solidFill>
                  <a:schemeClr val="tx1"/>
                </a:solidFill>
              </a:rPr>
              <a:t>Proof of Bloch’s Theorem in 1-D: Conclusion</a:t>
            </a:r>
          </a:p>
        </p:txBody>
      </p:sp>
      <p:sp>
        <p:nvSpPr>
          <p:cNvPr id="199683" name="Text Box 2051"/>
          <p:cNvSpPr txBox="1">
            <a:spLocks noChangeArrowheads="1"/>
          </p:cNvSpPr>
          <p:nvPr/>
        </p:nvSpPr>
        <p:spPr bwMode="auto">
          <a:xfrm>
            <a:off x="323850" y="2060575"/>
            <a:ext cx="464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If we apply this translation N times we will return to the initial atom position:</a:t>
            </a:r>
          </a:p>
        </p:txBody>
      </p:sp>
      <p:graphicFrame>
        <p:nvGraphicFramePr>
          <p:cNvPr id="233472" name="Object 2"/>
          <p:cNvGraphicFramePr>
            <a:graphicFrameLocks noChangeAspect="1"/>
          </p:cNvGraphicFramePr>
          <p:nvPr/>
        </p:nvGraphicFramePr>
        <p:xfrm>
          <a:off x="5256213" y="2205038"/>
          <a:ext cx="3389312" cy="442912"/>
        </p:xfrm>
        <a:graphic>
          <a:graphicData uri="http://schemas.openxmlformats.org/presentationml/2006/ole">
            <mc:AlternateContent xmlns:mc="http://schemas.openxmlformats.org/markup-compatibility/2006">
              <mc:Choice xmlns:v="urn:schemas-microsoft-com:vml" Requires="v">
                <p:oleObj name="Equation" r:id="rId3" imgW="1752480" imgH="228600" progId="Equation.3">
                  <p:embed/>
                </p:oleObj>
              </mc:Choice>
              <mc:Fallback>
                <p:oleObj name="Equation" r:id="rId3" imgW="1752480" imgH="228600" progId="Equation.3">
                  <p:embed/>
                  <p:pic>
                    <p:nvPicPr>
                      <p:cNvPr id="233472" name="Object 2"/>
                      <p:cNvPicPr>
                        <a:picLocks noChangeAspect="1" noChangeArrowheads="1"/>
                      </p:cNvPicPr>
                      <p:nvPr/>
                    </p:nvPicPr>
                    <p:blipFill>
                      <a:blip r:embed="rId4"/>
                      <a:srcRect/>
                      <a:stretch>
                        <a:fillRect/>
                      </a:stretch>
                    </p:blipFill>
                    <p:spPr bwMode="auto">
                      <a:xfrm>
                        <a:off x="5256213" y="2205038"/>
                        <a:ext cx="3389312" cy="44291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093"/>
          <p:cNvGrpSpPr>
            <a:grpSpLocks/>
          </p:cNvGrpSpPr>
          <p:nvPr/>
        </p:nvGrpSpPr>
        <p:grpSpPr bwMode="auto">
          <a:xfrm>
            <a:off x="623888" y="2784475"/>
            <a:ext cx="2295525" cy="646113"/>
            <a:chOff x="192" y="795"/>
            <a:chExt cx="1446" cy="407"/>
          </a:xfrm>
        </p:grpSpPr>
        <p:sp>
          <p:nvSpPr>
            <p:cNvPr id="16418" name="Text Box 2052"/>
            <p:cNvSpPr txBox="1">
              <a:spLocks noChangeArrowheads="1"/>
            </p:cNvSpPr>
            <p:nvPr/>
          </p:nvSpPr>
          <p:spPr bwMode="auto">
            <a:xfrm>
              <a:off x="192" y="795"/>
              <a:ext cx="9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This requires</a:t>
              </a:r>
            </a:p>
          </p:txBody>
        </p:sp>
        <p:graphicFrame>
          <p:nvGraphicFramePr>
            <p:cNvPr id="16419" name="Object 9"/>
            <p:cNvGraphicFramePr>
              <a:graphicFrameLocks noChangeAspect="1"/>
            </p:cNvGraphicFramePr>
            <p:nvPr/>
          </p:nvGraphicFramePr>
          <p:xfrm>
            <a:off x="1127" y="864"/>
            <a:ext cx="511" cy="248"/>
          </p:xfrm>
          <a:graphic>
            <a:graphicData uri="http://schemas.openxmlformats.org/presentationml/2006/ole">
              <mc:AlternateContent xmlns:mc="http://schemas.openxmlformats.org/markup-compatibility/2006">
                <mc:Choice xmlns:v="urn:schemas-microsoft-com:vml" Requires="v">
                  <p:oleObj name="Equation" r:id="rId5" imgW="419040" imgH="203040" progId="Equation.3">
                    <p:embed/>
                  </p:oleObj>
                </mc:Choice>
                <mc:Fallback>
                  <p:oleObj name="Equation" r:id="rId5" imgW="419040" imgH="203040" progId="Equation.3">
                    <p:embed/>
                    <p:pic>
                      <p:nvPicPr>
                        <p:cNvPr id="16419" name="Object 9"/>
                        <p:cNvPicPr>
                          <a:picLocks noChangeAspect="1" noChangeArrowheads="1"/>
                        </p:cNvPicPr>
                        <p:nvPr/>
                      </p:nvPicPr>
                      <p:blipFill>
                        <a:blip r:embed="rId6"/>
                        <a:srcRect/>
                        <a:stretch>
                          <a:fillRect/>
                        </a:stretch>
                      </p:blipFill>
                      <p:spPr bwMode="auto">
                        <a:xfrm>
                          <a:off x="1127" y="864"/>
                          <a:ext cx="51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094"/>
          <p:cNvGrpSpPr>
            <a:grpSpLocks/>
          </p:cNvGrpSpPr>
          <p:nvPr/>
        </p:nvGrpSpPr>
        <p:grpSpPr bwMode="auto">
          <a:xfrm>
            <a:off x="3062288" y="2741613"/>
            <a:ext cx="5259388" cy="923925"/>
            <a:chOff x="1728" y="768"/>
            <a:chExt cx="3313" cy="582"/>
          </a:xfrm>
        </p:grpSpPr>
        <p:sp>
          <p:nvSpPr>
            <p:cNvPr id="16416" name="Text Box 2082"/>
            <p:cNvSpPr txBox="1">
              <a:spLocks noChangeArrowheads="1"/>
            </p:cNvSpPr>
            <p:nvPr/>
          </p:nvSpPr>
          <p:spPr bwMode="auto">
            <a:xfrm>
              <a:off x="1728" y="768"/>
              <a:ext cx="120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And has the most general solution:</a:t>
              </a:r>
            </a:p>
          </p:txBody>
        </p:sp>
        <p:graphicFrame>
          <p:nvGraphicFramePr>
            <p:cNvPr id="16417" name="Object 8"/>
            <p:cNvGraphicFramePr>
              <a:graphicFrameLocks noChangeAspect="1"/>
            </p:cNvGraphicFramePr>
            <p:nvPr/>
          </p:nvGraphicFramePr>
          <p:xfrm>
            <a:off x="2999" y="864"/>
            <a:ext cx="2042" cy="279"/>
          </p:xfrm>
          <a:graphic>
            <a:graphicData uri="http://schemas.openxmlformats.org/presentationml/2006/ole">
              <mc:AlternateContent xmlns:mc="http://schemas.openxmlformats.org/markup-compatibility/2006">
                <mc:Choice xmlns:v="urn:schemas-microsoft-com:vml" Requires="v">
                  <p:oleObj name="Equation" r:id="rId7" imgW="1676160" imgH="228600" progId="Equation.3">
                    <p:embed/>
                  </p:oleObj>
                </mc:Choice>
                <mc:Fallback>
                  <p:oleObj name="Equation" r:id="rId7" imgW="1676160" imgH="228600" progId="Equation.3">
                    <p:embed/>
                    <p:pic>
                      <p:nvPicPr>
                        <p:cNvPr id="16417" name="Object 8"/>
                        <p:cNvPicPr>
                          <a:picLocks noChangeAspect="1" noChangeArrowheads="1"/>
                        </p:cNvPicPr>
                        <p:nvPr/>
                      </p:nvPicPr>
                      <p:blipFill>
                        <a:blip r:embed="rId8"/>
                        <a:srcRect/>
                        <a:stretch>
                          <a:fillRect/>
                        </a:stretch>
                      </p:blipFill>
                      <p:spPr bwMode="auto">
                        <a:xfrm>
                          <a:off x="2999" y="864"/>
                          <a:ext cx="2042" cy="279"/>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 name="Text Box 1067"/>
          <p:cNvSpPr txBox="1">
            <a:spLocks noChangeArrowheads="1"/>
          </p:cNvSpPr>
          <p:nvPr/>
        </p:nvSpPr>
        <p:spPr bwMode="auto">
          <a:xfrm>
            <a:off x="287338" y="1412875"/>
            <a:ext cx="615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The symmetry of the ring implies that we can find a solution to the wave equation (QM reason too):</a:t>
            </a:r>
          </a:p>
        </p:txBody>
      </p:sp>
      <p:graphicFrame>
        <p:nvGraphicFramePr>
          <p:cNvPr id="20" name="Object 7"/>
          <p:cNvGraphicFramePr>
            <a:graphicFrameLocks noChangeAspect="1"/>
          </p:cNvGraphicFramePr>
          <p:nvPr/>
        </p:nvGraphicFramePr>
        <p:xfrm>
          <a:off x="6478588" y="1525588"/>
          <a:ext cx="2160587" cy="393700"/>
        </p:xfrm>
        <a:graphic>
          <a:graphicData uri="http://schemas.openxmlformats.org/presentationml/2006/ole">
            <mc:AlternateContent xmlns:mc="http://schemas.openxmlformats.org/markup-compatibility/2006">
              <mc:Choice xmlns:v="urn:schemas-microsoft-com:vml" Requires="v">
                <p:oleObj name="Equation" r:id="rId9" imgW="1117440" imgH="203040" progId="Equation.3">
                  <p:embed/>
                </p:oleObj>
              </mc:Choice>
              <mc:Fallback>
                <p:oleObj name="Equation" r:id="rId9" imgW="1117440" imgH="203040" progId="Equation.3">
                  <p:embed/>
                  <p:pic>
                    <p:nvPicPr>
                      <p:cNvPr id="20" name="Object 7"/>
                      <p:cNvPicPr>
                        <a:picLocks noChangeAspect="1" noChangeArrowheads="1"/>
                      </p:cNvPicPr>
                      <p:nvPr/>
                    </p:nvPicPr>
                    <p:blipFill>
                      <a:blip r:embed="rId10"/>
                      <a:srcRect/>
                      <a:stretch>
                        <a:fillRect/>
                      </a:stretch>
                    </p:blipFill>
                    <p:spPr bwMode="auto">
                      <a:xfrm>
                        <a:off x="6478588" y="1525588"/>
                        <a:ext cx="2160587" cy="393700"/>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7" name="Group 1069"/>
          <p:cNvGrpSpPr>
            <a:grpSpLocks/>
          </p:cNvGrpSpPr>
          <p:nvPr/>
        </p:nvGrpSpPr>
        <p:grpSpPr bwMode="auto">
          <a:xfrm>
            <a:off x="201613" y="3395663"/>
            <a:ext cx="2209800" cy="1905000"/>
            <a:chOff x="240" y="2592"/>
            <a:chExt cx="1392" cy="1200"/>
          </a:xfrm>
        </p:grpSpPr>
        <p:grpSp>
          <p:nvGrpSpPr>
            <p:cNvPr id="16398" name="Group 1060"/>
            <p:cNvGrpSpPr>
              <a:grpSpLocks/>
            </p:cNvGrpSpPr>
            <p:nvPr/>
          </p:nvGrpSpPr>
          <p:grpSpPr bwMode="auto">
            <a:xfrm>
              <a:off x="432" y="2784"/>
              <a:ext cx="1008" cy="1008"/>
              <a:chOff x="432" y="2784"/>
              <a:chExt cx="1008" cy="1008"/>
            </a:xfrm>
          </p:grpSpPr>
          <p:sp>
            <p:nvSpPr>
              <p:cNvPr id="16403"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4"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5"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6"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7"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8"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9"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0"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1"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6399"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6400"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6401"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6402"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spTree>
    <p:extLst>
      <p:ext uri="{BB962C8B-B14F-4D97-AF65-F5344CB8AC3E}">
        <p14:creationId xmlns:p14="http://schemas.microsoft.com/office/powerpoint/2010/main" val="100396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9683"/>
                                        </p:tgtEl>
                                        <p:attrNameLst>
                                          <p:attrName>style.visibility</p:attrName>
                                        </p:attrNameLst>
                                      </p:cBhvr>
                                      <p:to>
                                        <p:strVal val="visible"/>
                                      </p:to>
                                    </p:set>
                                    <p:animEffect transition="in" filter="dissolve">
                                      <p:cBhvr>
                                        <p:cTn id="13" dur="500"/>
                                        <p:tgtEl>
                                          <p:spTgt spid="199683"/>
                                        </p:tgtEl>
                                      </p:cBhvr>
                                    </p:animEffect>
                                  </p:childTnLst>
                                </p:cTn>
                              </p:par>
                              <p:par>
                                <p:cTn id="14" presetID="9" presetClass="entr" presetSubtype="0" fill="hold" nodeType="withEffect">
                                  <p:stCondLst>
                                    <p:cond delay="0"/>
                                  </p:stCondLst>
                                  <p:childTnLst>
                                    <p:set>
                                      <p:cBhvr>
                                        <p:cTn id="15" dur="1" fill="hold">
                                          <p:stCondLst>
                                            <p:cond delay="0"/>
                                          </p:stCondLst>
                                        </p:cTn>
                                        <p:tgtEl>
                                          <p:spTgt spid="233472"/>
                                        </p:tgtEl>
                                        <p:attrNameLst>
                                          <p:attrName>style.visibility</p:attrName>
                                        </p:attrNameLst>
                                      </p:cBhvr>
                                      <p:to>
                                        <p:strVal val="visible"/>
                                      </p:to>
                                    </p:set>
                                    <p:animEffect transition="in" filter="dissolve">
                                      <p:cBhvr>
                                        <p:cTn id="16" dur="500"/>
                                        <p:tgtEl>
                                          <p:spTgt spid="233472"/>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utoUpdateAnimBg="0"/>
      <p:bldP spid="19"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304800" y="395288"/>
            <a:ext cx="8382000" cy="533400"/>
          </a:xfrm>
        </p:spPr>
        <p:txBody>
          <a:bodyPr/>
          <a:lstStyle/>
          <a:p>
            <a:pPr algn="ctr"/>
            <a:r>
              <a:rPr lang="en-US" sz="3200" b="1">
                <a:solidFill>
                  <a:schemeClr val="tx1"/>
                </a:solidFill>
              </a:rPr>
              <a:t>Proof of Bloch’s Theorem in 1-D: Conclusion</a:t>
            </a:r>
          </a:p>
        </p:txBody>
      </p:sp>
      <p:sp>
        <p:nvSpPr>
          <p:cNvPr id="199683" name="Text Box 2051"/>
          <p:cNvSpPr txBox="1">
            <a:spLocks noChangeArrowheads="1"/>
          </p:cNvSpPr>
          <p:nvPr/>
        </p:nvSpPr>
        <p:spPr bwMode="auto">
          <a:xfrm>
            <a:off x="323850" y="2060575"/>
            <a:ext cx="464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If we apply this translation N times we will return to the initial atom position:</a:t>
            </a:r>
          </a:p>
        </p:txBody>
      </p:sp>
      <p:graphicFrame>
        <p:nvGraphicFramePr>
          <p:cNvPr id="233472" name="Object 2"/>
          <p:cNvGraphicFramePr>
            <a:graphicFrameLocks noChangeAspect="1"/>
          </p:cNvGraphicFramePr>
          <p:nvPr/>
        </p:nvGraphicFramePr>
        <p:xfrm>
          <a:off x="5256213" y="2205038"/>
          <a:ext cx="3389312" cy="442912"/>
        </p:xfrm>
        <a:graphic>
          <a:graphicData uri="http://schemas.openxmlformats.org/presentationml/2006/ole">
            <mc:AlternateContent xmlns:mc="http://schemas.openxmlformats.org/markup-compatibility/2006">
              <mc:Choice xmlns:v="urn:schemas-microsoft-com:vml" Requires="v">
                <p:oleObj name="Equation" r:id="rId3" imgW="1752480" imgH="228600" progId="Equation.3">
                  <p:embed/>
                </p:oleObj>
              </mc:Choice>
              <mc:Fallback>
                <p:oleObj name="Equation" r:id="rId3" imgW="1752480" imgH="228600" progId="Equation.3">
                  <p:embed/>
                  <p:pic>
                    <p:nvPicPr>
                      <p:cNvPr id="233472" name="Object 2"/>
                      <p:cNvPicPr>
                        <a:picLocks noChangeAspect="1" noChangeArrowheads="1"/>
                      </p:cNvPicPr>
                      <p:nvPr/>
                    </p:nvPicPr>
                    <p:blipFill>
                      <a:blip r:embed="rId4"/>
                      <a:srcRect/>
                      <a:stretch>
                        <a:fillRect/>
                      </a:stretch>
                    </p:blipFill>
                    <p:spPr bwMode="auto">
                      <a:xfrm>
                        <a:off x="5256213" y="2205038"/>
                        <a:ext cx="3389312" cy="44291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093"/>
          <p:cNvGrpSpPr>
            <a:grpSpLocks/>
          </p:cNvGrpSpPr>
          <p:nvPr/>
        </p:nvGrpSpPr>
        <p:grpSpPr bwMode="auto">
          <a:xfrm>
            <a:off x="623888" y="2784475"/>
            <a:ext cx="2295525" cy="646113"/>
            <a:chOff x="192" y="795"/>
            <a:chExt cx="1446" cy="407"/>
          </a:xfrm>
        </p:grpSpPr>
        <p:sp>
          <p:nvSpPr>
            <p:cNvPr id="16418" name="Text Box 2052"/>
            <p:cNvSpPr txBox="1">
              <a:spLocks noChangeArrowheads="1"/>
            </p:cNvSpPr>
            <p:nvPr/>
          </p:nvSpPr>
          <p:spPr bwMode="auto">
            <a:xfrm>
              <a:off x="192" y="795"/>
              <a:ext cx="9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This requires</a:t>
              </a:r>
            </a:p>
          </p:txBody>
        </p:sp>
        <p:graphicFrame>
          <p:nvGraphicFramePr>
            <p:cNvPr id="16419" name="Object 9"/>
            <p:cNvGraphicFramePr>
              <a:graphicFrameLocks noChangeAspect="1"/>
            </p:cNvGraphicFramePr>
            <p:nvPr/>
          </p:nvGraphicFramePr>
          <p:xfrm>
            <a:off x="1127" y="864"/>
            <a:ext cx="511" cy="248"/>
          </p:xfrm>
          <a:graphic>
            <a:graphicData uri="http://schemas.openxmlformats.org/presentationml/2006/ole">
              <mc:AlternateContent xmlns:mc="http://schemas.openxmlformats.org/markup-compatibility/2006">
                <mc:Choice xmlns:v="urn:schemas-microsoft-com:vml" Requires="v">
                  <p:oleObj name="Equation" r:id="rId5" imgW="419040" imgH="203040" progId="Equation.3">
                    <p:embed/>
                  </p:oleObj>
                </mc:Choice>
                <mc:Fallback>
                  <p:oleObj name="Equation" r:id="rId5" imgW="419040" imgH="203040" progId="Equation.3">
                    <p:embed/>
                    <p:pic>
                      <p:nvPicPr>
                        <p:cNvPr id="16419" name="Object 9"/>
                        <p:cNvPicPr>
                          <a:picLocks noChangeAspect="1" noChangeArrowheads="1"/>
                        </p:cNvPicPr>
                        <p:nvPr/>
                      </p:nvPicPr>
                      <p:blipFill>
                        <a:blip r:embed="rId6"/>
                        <a:srcRect/>
                        <a:stretch>
                          <a:fillRect/>
                        </a:stretch>
                      </p:blipFill>
                      <p:spPr bwMode="auto">
                        <a:xfrm>
                          <a:off x="1127" y="864"/>
                          <a:ext cx="51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094"/>
          <p:cNvGrpSpPr>
            <a:grpSpLocks/>
          </p:cNvGrpSpPr>
          <p:nvPr/>
        </p:nvGrpSpPr>
        <p:grpSpPr bwMode="auto">
          <a:xfrm>
            <a:off x="3062288" y="2741613"/>
            <a:ext cx="5259388" cy="923925"/>
            <a:chOff x="1728" y="768"/>
            <a:chExt cx="3313" cy="582"/>
          </a:xfrm>
        </p:grpSpPr>
        <p:sp>
          <p:nvSpPr>
            <p:cNvPr id="16416" name="Text Box 2082"/>
            <p:cNvSpPr txBox="1">
              <a:spLocks noChangeArrowheads="1"/>
            </p:cNvSpPr>
            <p:nvPr/>
          </p:nvSpPr>
          <p:spPr bwMode="auto">
            <a:xfrm>
              <a:off x="1728" y="768"/>
              <a:ext cx="120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And has the most general solution:</a:t>
              </a:r>
            </a:p>
          </p:txBody>
        </p:sp>
        <p:graphicFrame>
          <p:nvGraphicFramePr>
            <p:cNvPr id="16417" name="Object 8"/>
            <p:cNvGraphicFramePr>
              <a:graphicFrameLocks noChangeAspect="1"/>
            </p:cNvGraphicFramePr>
            <p:nvPr/>
          </p:nvGraphicFramePr>
          <p:xfrm>
            <a:off x="2999" y="864"/>
            <a:ext cx="2042" cy="279"/>
          </p:xfrm>
          <a:graphic>
            <a:graphicData uri="http://schemas.openxmlformats.org/presentationml/2006/ole">
              <mc:AlternateContent xmlns:mc="http://schemas.openxmlformats.org/markup-compatibility/2006">
                <mc:Choice xmlns:v="urn:schemas-microsoft-com:vml" Requires="v">
                  <p:oleObj name="Equation" r:id="rId7" imgW="1676160" imgH="228600" progId="Equation.3">
                    <p:embed/>
                  </p:oleObj>
                </mc:Choice>
                <mc:Fallback>
                  <p:oleObj name="Equation" r:id="rId7" imgW="1676160" imgH="228600" progId="Equation.3">
                    <p:embed/>
                    <p:pic>
                      <p:nvPicPr>
                        <p:cNvPr id="16417" name="Object 8"/>
                        <p:cNvPicPr>
                          <a:picLocks noChangeAspect="1" noChangeArrowheads="1"/>
                        </p:cNvPicPr>
                        <p:nvPr/>
                      </p:nvPicPr>
                      <p:blipFill>
                        <a:blip r:embed="rId8"/>
                        <a:srcRect/>
                        <a:stretch>
                          <a:fillRect/>
                        </a:stretch>
                      </p:blipFill>
                      <p:spPr bwMode="auto">
                        <a:xfrm>
                          <a:off x="2999" y="864"/>
                          <a:ext cx="2042" cy="279"/>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2095"/>
          <p:cNvGrpSpPr>
            <a:grpSpLocks/>
          </p:cNvGrpSpPr>
          <p:nvPr/>
        </p:nvGrpSpPr>
        <p:grpSpPr bwMode="auto">
          <a:xfrm>
            <a:off x="2786063" y="3808413"/>
            <a:ext cx="3246931" cy="542925"/>
            <a:chOff x="79" y="1488"/>
            <a:chExt cx="1711" cy="248"/>
          </a:xfrm>
        </p:grpSpPr>
        <p:graphicFrame>
          <p:nvGraphicFramePr>
            <p:cNvPr id="16414" name="Object 7"/>
            <p:cNvGraphicFramePr>
              <a:graphicFrameLocks noChangeAspect="1"/>
            </p:cNvGraphicFramePr>
            <p:nvPr/>
          </p:nvGraphicFramePr>
          <p:xfrm>
            <a:off x="599" y="1488"/>
            <a:ext cx="1191" cy="248"/>
          </p:xfrm>
          <a:graphic>
            <a:graphicData uri="http://schemas.openxmlformats.org/presentationml/2006/ole">
              <mc:AlternateContent xmlns:mc="http://schemas.openxmlformats.org/markup-compatibility/2006">
                <mc:Choice xmlns:v="urn:schemas-microsoft-com:vml" Requires="v">
                  <p:oleObj name="Equation" r:id="rId9" imgW="977760" imgH="203040" progId="Equation.3">
                    <p:embed/>
                  </p:oleObj>
                </mc:Choice>
                <mc:Fallback>
                  <p:oleObj name="Equation" r:id="rId9" imgW="977760" imgH="203040" progId="Equation.3">
                    <p:embed/>
                    <p:pic>
                      <p:nvPicPr>
                        <p:cNvPr id="16414" name="Object 7"/>
                        <p:cNvPicPr>
                          <a:picLocks noChangeAspect="1" noChangeArrowheads="1"/>
                        </p:cNvPicPr>
                        <p:nvPr/>
                      </p:nvPicPr>
                      <p:blipFill>
                        <a:blip r:embed="rId10"/>
                        <a:srcRect/>
                        <a:stretch>
                          <a:fillRect/>
                        </a:stretch>
                      </p:blipFill>
                      <p:spPr bwMode="auto">
                        <a:xfrm>
                          <a:off x="599" y="1488"/>
                          <a:ext cx="119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5" name="Text Box 2085"/>
            <p:cNvSpPr txBox="1">
              <a:spLocks noChangeArrowheads="1"/>
            </p:cNvSpPr>
            <p:nvPr/>
          </p:nvSpPr>
          <p:spPr bwMode="auto">
            <a:xfrm>
              <a:off x="79" y="1488"/>
              <a:ext cx="49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t>Or:</a:t>
              </a:r>
            </a:p>
          </p:txBody>
        </p:sp>
      </p:grpSp>
      <p:grpSp>
        <p:nvGrpSpPr>
          <p:cNvPr id="5" name="Group 2096"/>
          <p:cNvGrpSpPr>
            <a:grpSpLocks/>
          </p:cNvGrpSpPr>
          <p:nvPr/>
        </p:nvGrpSpPr>
        <p:grpSpPr bwMode="auto">
          <a:xfrm>
            <a:off x="2071688" y="4665663"/>
            <a:ext cx="5143500" cy="954087"/>
            <a:chOff x="1827" y="1257"/>
            <a:chExt cx="3240" cy="601"/>
          </a:xfrm>
        </p:grpSpPr>
        <p:sp>
          <p:nvSpPr>
            <p:cNvPr id="16412" name="Text Box 2086"/>
            <p:cNvSpPr txBox="1">
              <a:spLocks noChangeArrowheads="1"/>
            </p:cNvSpPr>
            <p:nvPr/>
          </p:nvSpPr>
          <p:spPr bwMode="auto">
            <a:xfrm>
              <a:off x="1827" y="1257"/>
              <a:ext cx="249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dirty="0"/>
                <a:t>Where we define the </a:t>
              </a:r>
              <a:r>
                <a:rPr lang="en-US" u="sng" dirty="0"/>
                <a:t>Bloch </a:t>
              </a:r>
              <a:r>
                <a:rPr lang="en-US" u="sng" dirty="0" err="1"/>
                <a:t>wavevector</a:t>
              </a:r>
              <a:r>
                <a:rPr lang="en-US" dirty="0"/>
                <a:t>:</a:t>
              </a:r>
            </a:p>
          </p:txBody>
        </p:sp>
        <p:graphicFrame>
          <p:nvGraphicFramePr>
            <p:cNvPr id="16413" name="Object 6"/>
            <p:cNvGraphicFramePr>
              <a:graphicFrameLocks noChangeAspect="1"/>
            </p:cNvGraphicFramePr>
            <p:nvPr/>
          </p:nvGraphicFramePr>
          <p:xfrm>
            <a:off x="4320" y="1257"/>
            <a:ext cx="747" cy="553"/>
          </p:xfrm>
          <a:graphic>
            <a:graphicData uri="http://schemas.openxmlformats.org/presentationml/2006/ole">
              <mc:AlternateContent xmlns:mc="http://schemas.openxmlformats.org/markup-compatibility/2006">
                <mc:Choice xmlns:v="urn:schemas-microsoft-com:vml" Requires="v">
                  <p:oleObj name="Equation" r:id="rId11" imgW="533169" imgH="393529" progId="Equation.3">
                    <p:embed/>
                  </p:oleObj>
                </mc:Choice>
                <mc:Fallback>
                  <p:oleObj name="Equation" r:id="rId11" imgW="533169" imgH="393529" progId="Equation.3">
                    <p:embed/>
                    <p:pic>
                      <p:nvPicPr>
                        <p:cNvPr id="1641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0" y="1257"/>
                          <a:ext cx="747" cy="553"/>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 name="Text Box 1067"/>
          <p:cNvSpPr txBox="1">
            <a:spLocks noChangeArrowheads="1"/>
          </p:cNvSpPr>
          <p:nvPr/>
        </p:nvSpPr>
        <p:spPr bwMode="auto">
          <a:xfrm>
            <a:off x="287338" y="1412875"/>
            <a:ext cx="615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The symmetry of the ring implies that we can find a solution to the wave equation (QM reason too):</a:t>
            </a:r>
          </a:p>
        </p:txBody>
      </p:sp>
      <p:graphicFrame>
        <p:nvGraphicFramePr>
          <p:cNvPr id="20" name="Object 7"/>
          <p:cNvGraphicFramePr>
            <a:graphicFrameLocks noChangeAspect="1"/>
          </p:cNvGraphicFramePr>
          <p:nvPr/>
        </p:nvGraphicFramePr>
        <p:xfrm>
          <a:off x="6478588" y="1525588"/>
          <a:ext cx="2160587" cy="393700"/>
        </p:xfrm>
        <a:graphic>
          <a:graphicData uri="http://schemas.openxmlformats.org/presentationml/2006/ole">
            <mc:AlternateContent xmlns:mc="http://schemas.openxmlformats.org/markup-compatibility/2006">
              <mc:Choice xmlns:v="urn:schemas-microsoft-com:vml" Requires="v">
                <p:oleObj name="Equation" r:id="rId13" imgW="1117440" imgH="203040" progId="Equation.3">
                  <p:embed/>
                </p:oleObj>
              </mc:Choice>
              <mc:Fallback>
                <p:oleObj name="Equation" r:id="rId13" imgW="1117440" imgH="203040" progId="Equation.3">
                  <p:embed/>
                  <p:pic>
                    <p:nvPicPr>
                      <p:cNvPr id="20" name="Object 7"/>
                      <p:cNvPicPr>
                        <a:picLocks noChangeAspect="1" noChangeArrowheads="1"/>
                      </p:cNvPicPr>
                      <p:nvPr/>
                    </p:nvPicPr>
                    <p:blipFill>
                      <a:blip r:embed="rId14"/>
                      <a:srcRect/>
                      <a:stretch>
                        <a:fillRect/>
                      </a:stretch>
                    </p:blipFill>
                    <p:spPr bwMode="auto">
                      <a:xfrm>
                        <a:off x="6478588" y="1525588"/>
                        <a:ext cx="2160587" cy="393700"/>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7" name="Group 1069"/>
          <p:cNvGrpSpPr>
            <a:grpSpLocks/>
          </p:cNvGrpSpPr>
          <p:nvPr/>
        </p:nvGrpSpPr>
        <p:grpSpPr bwMode="auto">
          <a:xfrm>
            <a:off x="201613" y="3395663"/>
            <a:ext cx="2209800" cy="1905000"/>
            <a:chOff x="240" y="2592"/>
            <a:chExt cx="1392" cy="1200"/>
          </a:xfrm>
        </p:grpSpPr>
        <p:grpSp>
          <p:nvGrpSpPr>
            <p:cNvPr id="16398" name="Group 1060"/>
            <p:cNvGrpSpPr>
              <a:grpSpLocks/>
            </p:cNvGrpSpPr>
            <p:nvPr/>
          </p:nvGrpSpPr>
          <p:grpSpPr bwMode="auto">
            <a:xfrm>
              <a:off x="432" y="2784"/>
              <a:ext cx="1008" cy="1008"/>
              <a:chOff x="432" y="2784"/>
              <a:chExt cx="1008" cy="1008"/>
            </a:xfrm>
          </p:grpSpPr>
          <p:sp>
            <p:nvSpPr>
              <p:cNvPr id="16403"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4"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5"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6"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7"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8"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9"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0"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1"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6399"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6400"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6401"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6402"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spTree>
    <p:extLst>
      <p:ext uri="{BB962C8B-B14F-4D97-AF65-F5344CB8AC3E}">
        <p14:creationId xmlns:p14="http://schemas.microsoft.com/office/powerpoint/2010/main" val="43746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9683"/>
                                        </p:tgtEl>
                                        <p:attrNameLst>
                                          <p:attrName>style.visibility</p:attrName>
                                        </p:attrNameLst>
                                      </p:cBhvr>
                                      <p:to>
                                        <p:strVal val="visible"/>
                                      </p:to>
                                    </p:set>
                                    <p:animEffect transition="in" filter="dissolve">
                                      <p:cBhvr>
                                        <p:cTn id="13" dur="500"/>
                                        <p:tgtEl>
                                          <p:spTgt spid="199683"/>
                                        </p:tgtEl>
                                      </p:cBhvr>
                                    </p:animEffect>
                                  </p:childTnLst>
                                </p:cTn>
                              </p:par>
                              <p:par>
                                <p:cTn id="14" presetID="9" presetClass="entr" presetSubtype="0" fill="hold" nodeType="withEffect">
                                  <p:stCondLst>
                                    <p:cond delay="0"/>
                                  </p:stCondLst>
                                  <p:childTnLst>
                                    <p:set>
                                      <p:cBhvr>
                                        <p:cTn id="15" dur="1" fill="hold">
                                          <p:stCondLst>
                                            <p:cond delay="0"/>
                                          </p:stCondLst>
                                        </p:cTn>
                                        <p:tgtEl>
                                          <p:spTgt spid="233472"/>
                                        </p:tgtEl>
                                        <p:attrNameLst>
                                          <p:attrName>style.visibility</p:attrName>
                                        </p:attrNameLst>
                                      </p:cBhvr>
                                      <p:to>
                                        <p:strVal val="visible"/>
                                      </p:to>
                                    </p:set>
                                    <p:animEffect transition="in" filter="dissolve">
                                      <p:cBhvr>
                                        <p:cTn id="16" dur="500"/>
                                        <p:tgtEl>
                                          <p:spTgt spid="233472"/>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utoUpdateAnimBg="0"/>
      <p:bldP spid="1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304800" y="395288"/>
            <a:ext cx="8382000" cy="533400"/>
          </a:xfrm>
        </p:spPr>
        <p:txBody>
          <a:bodyPr/>
          <a:lstStyle/>
          <a:p>
            <a:pPr algn="ctr"/>
            <a:r>
              <a:rPr lang="en-US" sz="3200" b="1">
                <a:solidFill>
                  <a:schemeClr val="tx1"/>
                </a:solidFill>
              </a:rPr>
              <a:t>Proof of Bloch’s Theorem in 1-D: Conclusion</a:t>
            </a:r>
          </a:p>
        </p:txBody>
      </p:sp>
      <p:sp>
        <p:nvSpPr>
          <p:cNvPr id="199683" name="Text Box 2051"/>
          <p:cNvSpPr txBox="1">
            <a:spLocks noChangeArrowheads="1"/>
          </p:cNvSpPr>
          <p:nvPr/>
        </p:nvSpPr>
        <p:spPr bwMode="auto">
          <a:xfrm>
            <a:off x="323850" y="2060575"/>
            <a:ext cx="464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If we apply this translation N times we will return to the initial atom position:</a:t>
            </a:r>
          </a:p>
        </p:txBody>
      </p:sp>
      <p:sp>
        <p:nvSpPr>
          <p:cNvPr id="199691" name="Text Box 2059"/>
          <p:cNvSpPr txBox="1">
            <a:spLocks noChangeArrowheads="1"/>
          </p:cNvSpPr>
          <p:nvPr/>
        </p:nvSpPr>
        <p:spPr bwMode="auto">
          <a:xfrm>
            <a:off x="928688" y="5641975"/>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t>Now that we know C we can rewrite</a:t>
            </a:r>
          </a:p>
        </p:txBody>
      </p:sp>
      <p:graphicFrame>
        <p:nvGraphicFramePr>
          <p:cNvPr id="233472" name="Object 2"/>
          <p:cNvGraphicFramePr>
            <a:graphicFrameLocks noChangeAspect="1"/>
          </p:cNvGraphicFramePr>
          <p:nvPr/>
        </p:nvGraphicFramePr>
        <p:xfrm>
          <a:off x="5256213" y="2205038"/>
          <a:ext cx="3389312" cy="442912"/>
        </p:xfrm>
        <a:graphic>
          <a:graphicData uri="http://schemas.openxmlformats.org/presentationml/2006/ole">
            <mc:AlternateContent xmlns:mc="http://schemas.openxmlformats.org/markup-compatibility/2006">
              <mc:Choice xmlns:v="urn:schemas-microsoft-com:vml" Requires="v">
                <p:oleObj name="Equation" r:id="rId3" imgW="1752480" imgH="228600" progId="Equation.3">
                  <p:embed/>
                </p:oleObj>
              </mc:Choice>
              <mc:Fallback>
                <p:oleObj name="Equation" r:id="rId3" imgW="1752480" imgH="228600" progId="Equation.3">
                  <p:embed/>
                  <p:pic>
                    <p:nvPicPr>
                      <p:cNvPr id="233472" name="Object 2"/>
                      <p:cNvPicPr>
                        <a:picLocks noChangeAspect="1" noChangeArrowheads="1"/>
                      </p:cNvPicPr>
                      <p:nvPr/>
                    </p:nvPicPr>
                    <p:blipFill>
                      <a:blip r:embed="rId4"/>
                      <a:srcRect/>
                      <a:stretch>
                        <a:fillRect/>
                      </a:stretch>
                    </p:blipFill>
                    <p:spPr bwMode="auto">
                      <a:xfrm>
                        <a:off x="5256213" y="2205038"/>
                        <a:ext cx="3389312" cy="44291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093"/>
          <p:cNvGrpSpPr>
            <a:grpSpLocks/>
          </p:cNvGrpSpPr>
          <p:nvPr/>
        </p:nvGrpSpPr>
        <p:grpSpPr bwMode="auto">
          <a:xfrm>
            <a:off x="623888" y="2784475"/>
            <a:ext cx="2295525" cy="646113"/>
            <a:chOff x="192" y="795"/>
            <a:chExt cx="1446" cy="407"/>
          </a:xfrm>
        </p:grpSpPr>
        <p:sp>
          <p:nvSpPr>
            <p:cNvPr id="16418" name="Text Box 2052"/>
            <p:cNvSpPr txBox="1">
              <a:spLocks noChangeArrowheads="1"/>
            </p:cNvSpPr>
            <p:nvPr/>
          </p:nvSpPr>
          <p:spPr bwMode="auto">
            <a:xfrm>
              <a:off x="192" y="795"/>
              <a:ext cx="9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This requires</a:t>
              </a:r>
            </a:p>
          </p:txBody>
        </p:sp>
        <p:graphicFrame>
          <p:nvGraphicFramePr>
            <p:cNvPr id="16419" name="Object 9"/>
            <p:cNvGraphicFramePr>
              <a:graphicFrameLocks noChangeAspect="1"/>
            </p:cNvGraphicFramePr>
            <p:nvPr/>
          </p:nvGraphicFramePr>
          <p:xfrm>
            <a:off x="1127" y="864"/>
            <a:ext cx="511" cy="248"/>
          </p:xfrm>
          <a:graphic>
            <a:graphicData uri="http://schemas.openxmlformats.org/presentationml/2006/ole">
              <mc:AlternateContent xmlns:mc="http://schemas.openxmlformats.org/markup-compatibility/2006">
                <mc:Choice xmlns:v="urn:schemas-microsoft-com:vml" Requires="v">
                  <p:oleObj name="Equation" r:id="rId5" imgW="419040" imgH="203040" progId="Equation.3">
                    <p:embed/>
                  </p:oleObj>
                </mc:Choice>
                <mc:Fallback>
                  <p:oleObj name="Equation" r:id="rId5" imgW="419040" imgH="203040" progId="Equation.3">
                    <p:embed/>
                    <p:pic>
                      <p:nvPicPr>
                        <p:cNvPr id="16419" name="Object 9"/>
                        <p:cNvPicPr>
                          <a:picLocks noChangeAspect="1" noChangeArrowheads="1"/>
                        </p:cNvPicPr>
                        <p:nvPr/>
                      </p:nvPicPr>
                      <p:blipFill>
                        <a:blip r:embed="rId6"/>
                        <a:srcRect/>
                        <a:stretch>
                          <a:fillRect/>
                        </a:stretch>
                      </p:blipFill>
                      <p:spPr bwMode="auto">
                        <a:xfrm>
                          <a:off x="1127" y="864"/>
                          <a:ext cx="51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094"/>
          <p:cNvGrpSpPr>
            <a:grpSpLocks/>
          </p:cNvGrpSpPr>
          <p:nvPr/>
        </p:nvGrpSpPr>
        <p:grpSpPr bwMode="auto">
          <a:xfrm>
            <a:off x="3062288" y="2741613"/>
            <a:ext cx="5259388" cy="923925"/>
            <a:chOff x="1728" y="768"/>
            <a:chExt cx="3313" cy="582"/>
          </a:xfrm>
        </p:grpSpPr>
        <p:sp>
          <p:nvSpPr>
            <p:cNvPr id="16416" name="Text Box 2082"/>
            <p:cNvSpPr txBox="1">
              <a:spLocks noChangeArrowheads="1"/>
            </p:cNvSpPr>
            <p:nvPr/>
          </p:nvSpPr>
          <p:spPr bwMode="auto">
            <a:xfrm>
              <a:off x="1728" y="768"/>
              <a:ext cx="120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And has the most general solution:</a:t>
              </a:r>
            </a:p>
          </p:txBody>
        </p:sp>
        <p:graphicFrame>
          <p:nvGraphicFramePr>
            <p:cNvPr id="16417" name="Object 8"/>
            <p:cNvGraphicFramePr>
              <a:graphicFrameLocks noChangeAspect="1"/>
            </p:cNvGraphicFramePr>
            <p:nvPr/>
          </p:nvGraphicFramePr>
          <p:xfrm>
            <a:off x="2999" y="864"/>
            <a:ext cx="2042" cy="279"/>
          </p:xfrm>
          <a:graphic>
            <a:graphicData uri="http://schemas.openxmlformats.org/presentationml/2006/ole">
              <mc:AlternateContent xmlns:mc="http://schemas.openxmlformats.org/markup-compatibility/2006">
                <mc:Choice xmlns:v="urn:schemas-microsoft-com:vml" Requires="v">
                  <p:oleObj name="Equation" r:id="rId7" imgW="1676160" imgH="228600" progId="Equation.3">
                    <p:embed/>
                  </p:oleObj>
                </mc:Choice>
                <mc:Fallback>
                  <p:oleObj name="Equation" r:id="rId7" imgW="1676160" imgH="228600" progId="Equation.3">
                    <p:embed/>
                    <p:pic>
                      <p:nvPicPr>
                        <p:cNvPr id="16417" name="Object 8"/>
                        <p:cNvPicPr>
                          <a:picLocks noChangeAspect="1" noChangeArrowheads="1"/>
                        </p:cNvPicPr>
                        <p:nvPr/>
                      </p:nvPicPr>
                      <p:blipFill>
                        <a:blip r:embed="rId8"/>
                        <a:srcRect/>
                        <a:stretch>
                          <a:fillRect/>
                        </a:stretch>
                      </p:blipFill>
                      <p:spPr bwMode="auto">
                        <a:xfrm>
                          <a:off x="2999" y="864"/>
                          <a:ext cx="2042" cy="279"/>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2095"/>
          <p:cNvGrpSpPr>
            <a:grpSpLocks/>
          </p:cNvGrpSpPr>
          <p:nvPr/>
        </p:nvGrpSpPr>
        <p:grpSpPr bwMode="auto">
          <a:xfrm>
            <a:off x="2786063" y="3808413"/>
            <a:ext cx="3246931" cy="542925"/>
            <a:chOff x="79" y="1488"/>
            <a:chExt cx="1711" cy="248"/>
          </a:xfrm>
        </p:grpSpPr>
        <p:graphicFrame>
          <p:nvGraphicFramePr>
            <p:cNvPr id="16414" name="Object 7"/>
            <p:cNvGraphicFramePr>
              <a:graphicFrameLocks noChangeAspect="1"/>
            </p:cNvGraphicFramePr>
            <p:nvPr/>
          </p:nvGraphicFramePr>
          <p:xfrm>
            <a:off x="599" y="1488"/>
            <a:ext cx="1191" cy="248"/>
          </p:xfrm>
          <a:graphic>
            <a:graphicData uri="http://schemas.openxmlformats.org/presentationml/2006/ole">
              <mc:AlternateContent xmlns:mc="http://schemas.openxmlformats.org/markup-compatibility/2006">
                <mc:Choice xmlns:v="urn:schemas-microsoft-com:vml" Requires="v">
                  <p:oleObj name="Equation" r:id="rId9" imgW="977760" imgH="203040" progId="Equation.3">
                    <p:embed/>
                  </p:oleObj>
                </mc:Choice>
                <mc:Fallback>
                  <p:oleObj name="Equation" r:id="rId9" imgW="977760" imgH="203040" progId="Equation.3">
                    <p:embed/>
                    <p:pic>
                      <p:nvPicPr>
                        <p:cNvPr id="16414" name="Object 7"/>
                        <p:cNvPicPr>
                          <a:picLocks noChangeAspect="1" noChangeArrowheads="1"/>
                        </p:cNvPicPr>
                        <p:nvPr/>
                      </p:nvPicPr>
                      <p:blipFill>
                        <a:blip r:embed="rId10"/>
                        <a:srcRect/>
                        <a:stretch>
                          <a:fillRect/>
                        </a:stretch>
                      </p:blipFill>
                      <p:spPr bwMode="auto">
                        <a:xfrm>
                          <a:off x="599" y="1488"/>
                          <a:ext cx="119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5" name="Text Box 2085"/>
            <p:cNvSpPr txBox="1">
              <a:spLocks noChangeArrowheads="1"/>
            </p:cNvSpPr>
            <p:nvPr/>
          </p:nvSpPr>
          <p:spPr bwMode="auto">
            <a:xfrm>
              <a:off x="79" y="1488"/>
              <a:ext cx="49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t>Or:</a:t>
              </a:r>
            </a:p>
          </p:txBody>
        </p:sp>
      </p:grpSp>
      <p:grpSp>
        <p:nvGrpSpPr>
          <p:cNvPr id="5" name="Group 2096"/>
          <p:cNvGrpSpPr>
            <a:grpSpLocks/>
          </p:cNvGrpSpPr>
          <p:nvPr/>
        </p:nvGrpSpPr>
        <p:grpSpPr bwMode="auto">
          <a:xfrm>
            <a:off x="2071688" y="4665663"/>
            <a:ext cx="5143500" cy="954087"/>
            <a:chOff x="1827" y="1257"/>
            <a:chExt cx="3240" cy="601"/>
          </a:xfrm>
        </p:grpSpPr>
        <p:sp>
          <p:nvSpPr>
            <p:cNvPr id="16412" name="Text Box 2086"/>
            <p:cNvSpPr txBox="1">
              <a:spLocks noChangeArrowheads="1"/>
            </p:cNvSpPr>
            <p:nvPr/>
          </p:nvSpPr>
          <p:spPr bwMode="auto">
            <a:xfrm>
              <a:off x="1827" y="1257"/>
              <a:ext cx="249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dirty="0"/>
                <a:t>Where we define the </a:t>
              </a:r>
              <a:r>
                <a:rPr lang="en-US" u="sng" dirty="0"/>
                <a:t>Bloch </a:t>
              </a:r>
              <a:r>
                <a:rPr lang="en-US" u="sng" dirty="0" err="1"/>
                <a:t>wavevector</a:t>
              </a:r>
              <a:r>
                <a:rPr lang="en-US" dirty="0"/>
                <a:t>:</a:t>
              </a:r>
            </a:p>
          </p:txBody>
        </p:sp>
        <p:graphicFrame>
          <p:nvGraphicFramePr>
            <p:cNvPr id="16413" name="Object 6"/>
            <p:cNvGraphicFramePr>
              <a:graphicFrameLocks noChangeAspect="1"/>
            </p:cNvGraphicFramePr>
            <p:nvPr/>
          </p:nvGraphicFramePr>
          <p:xfrm>
            <a:off x="4320" y="1257"/>
            <a:ext cx="747" cy="553"/>
          </p:xfrm>
          <a:graphic>
            <a:graphicData uri="http://schemas.openxmlformats.org/presentationml/2006/ole">
              <mc:AlternateContent xmlns:mc="http://schemas.openxmlformats.org/markup-compatibility/2006">
                <mc:Choice xmlns:v="urn:schemas-microsoft-com:vml" Requires="v">
                  <p:oleObj name="Equation" r:id="rId11" imgW="533169" imgH="393529" progId="Equation.3">
                    <p:embed/>
                  </p:oleObj>
                </mc:Choice>
                <mc:Fallback>
                  <p:oleObj name="Equation" r:id="rId11" imgW="533169" imgH="393529" progId="Equation.3">
                    <p:embed/>
                    <p:pic>
                      <p:nvPicPr>
                        <p:cNvPr id="1641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0" y="1257"/>
                          <a:ext cx="747" cy="553"/>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33473" name="Object 3"/>
          <p:cNvGraphicFramePr>
            <a:graphicFrameLocks noChangeAspect="1"/>
          </p:cNvGraphicFramePr>
          <p:nvPr/>
        </p:nvGraphicFramePr>
        <p:xfrm>
          <a:off x="825500" y="6151563"/>
          <a:ext cx="7248525" cy="754062"/>
        </p:xfrm>
        <a:graphic>
          <a:graphicData uri="http://schemas.openxmlformats.org/presentationml/2006/ole">
            <mc:AlternateContent xmlns:mc="http://schemas.openxmlformats.org/markup-compatibility/2006">
              <mc:Choice xmlns:v="urn:schemas-microsoft-com:vml" Requires="v">
                <p:oleObj name="Equation" r:id="rId13" imgW="2323800" imgH="241200" progId="Equation.3">
                  <p:embed/>
                </p:oleObj>
              </mc:Choice>
              <mc:Fallback>
                <p:oleObj name="Equation" r:id="rId13" imgW="2323800" imgH="241200" progId="Equation.3">
                  <p:embed/>
                  <p:pic>
                    <p:nvPicPr>
                      <p:cNvPr id="233473" name="Object 3"/>
                      <p:cNvPicPr>
                        <a:picLocks noChangeAspect="1" noChangeArrowheads="1"/>
                      </p:cNvPicPr>
                      <p:nvPr/>
                    </p:nvPicPr>
                    <p:blipFill>
                      <a:blip r:embed="rId14"/>
                      <a:srcRect/>
                      <a:stretch>
                        <a:fillRect/>
                      </a:stretch>
                    </p:blipFill>
                    <p:spPr bwMode="auto">
                      <a:xfrm>
                        <a:off x="825500" y="6151563"/>
                        <a:ext cx="7248525" cy="75406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1067"/>
          <p:cNvSpPr txBox="1">
            <a:spLocks noChangeArrowheads="1"/>
          </p:cNvSpPr>
          <p:nvPr/>
        </p:nvSpPr>
        <p:spPr bwMode="auto">
          <a:xfrm>
            <a:off x="287338" y="1412875"/>
            <a:ext cx="615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The symmetry of the ring implies that we can find a solution to the wave equation (QM reason too):</a:t>
            </a:r>
          </a:p>
        </p:txBody>
      </p:sp>
      <p:graphicFrame>
        <p:nvGraphicFramePr>
          <p:cNvPr id="20" name="Object 7"/>
          <p:cNvGraphicFramePr>
            <a:graphicFrameLocks noChangeAspect="1"/>
          </p:cNvGraphicFramePr>
          <p:nvPr/>
        </p:nvGraphicFramePr>
        <p:xfrm>
          <a:off x="6478588" y="1525588"/>
          <a:ext cx="2160587" cy="393700"/>
        </p:xfrm>
        <a:graphic>
          <a:graphicData uri="http://schemas.openxmlformats.org/presentationml/2006/ole">
            <mc:AlternateContent xmlns:mc="http://schemas.openxmlformats.org/markup-compatibility/2006">
              <mc:Choice xmlns:v="urn:schemas-microsoft-com:vml" Requires="v">
                <p:oleObj name="Equation" r:id="rId15" imgW="1117440" imgH="203040" progId="Equation.3">
                  <p:embed/>
                </p:oleObj>
              </mc:Choice>
              <mc:Fallback>
                <p:oleObj name="Equation" r:id="rId15" imgW="1117440" imgH="203040" progId="Equation.3">
                  <p:embed/>
                  <p:pic>
                    <p:nvPicPr>
                      <p:cNvPr id="20" name="Object 7"/>
                      <p:cNvPicPr>
                        <a:picLocks noChangeAspect="1" noChangeArrowheads="1"/>
                      </p:cNvPicPr>
                      <p:nvPr/>
                    </p:nvPicPr>
                    <p:blipFill>
                      <a:blip r:embed="rId16"/>
                      <a:srcRect/>
                      <a:stretch>
                        <a:fillRect/>
                      </a:stretch>
                    </p:blipFill>
                    <p:spPr bwMode="auto">
                      <a:xfrm>
                        <a:off x="6478588" y="1525588"/>
                        <a:ext cx="2160587" cy="393700"/>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7" name="Group 1069"/>
          <p:cNvGrpSpPr>
            <a:grpSpLocks/>
          </p:cNvGrpSpPr>
          <p:nvPr/>
        </p:nvGrpSpPr>
        <p:grpSpPr bwMode="auto">
          <a:xfrm>
            <a:off x="201613" y="3395663"/>
            <a:ext cx="2209800" cy="1905000"/>
            <a:chOff x="240" y="2592"/>
            <a:chExt cx="1392" cy="1200"/>
          </a:xfrm>
        </p:grpSpPr>
        <p:grpSp>
          <p:nvGrpSpPr>
            <p:cNvPr id="16398" name="Group 1060"/>
            <p:cNvGrpSpPr>
              <a:grpSpLocks/>
            </p:cNvGrpSpPr>
            <p:nvPr/>
          </p:nvGrpSpPr>
          <p:grpSpPr bwMode="auto">
            <a:xfrm>
              <a:off x="432" y="2784"/>
              <a:ext cx="1008" cy="1008"/>
              <a:chOff x="432" y="2784"/>
              <a:chExt cx="1008" cy="1008"/>
            </a:xfrm>
          </p:grpSpPr>
          <p:sp>
            <p:nvSpPr>
              <p:cNvPr id="16403"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4"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5"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6"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7"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8"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9"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0"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1"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6399"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6400"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6401"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6402"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spTree>
    <p:extLst>
      <p:ext uri="{BB962C8B-B14F-4D97-AF65-F5344CB8AC3E}">
        <p14:creationId xmlns:p14="http://schemas.microsoft.com/office/powerpoint/2010/main" val="3989416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9683"/>
                                        </p:tgtEl>
                                        <p:attrNameLst>
                                          <p:attrName>style.visibility</p:attrName>
                                        </p:attrNameLst>
                                      </p:cBhvr>
                                      <p:to>
                                        <p:strVal val="visible"/>
                                      </p:to>
                                    </p:set>
                                    <p:animEffect transition="in" filter="dissolve">
                                      <p:cBhvr>
                                        <p:cTn id="13" dur="500"/>
                                        <p:tgtEl>
                                          <p:spTgt spid="199683"/>
                                        </p:tgtEl>
                                      </p:cBhvr>
                                    </p:animEffect>
                                  </p:childTnLst>
                                </p:cTn>
                              </p:par>
                              <p:par>
                                <p:cTn id="14" presetID="9" presetClass="entr" presetSubtype="0" fill="hold" nodeType="withEffect">
                                  <p:stCondLst>
                                    <p:cond delay="0"/>
                                  </p:stCondLst>
                                  <p:childTnLst>
                                    <p:set>
                                      <p:cBhvr>
                                        <p:cTn id="15" dur="1" fill="hold">
                                          <p:stCondLst>
                                            <p:cond delay="0"/>
                                          </p:stCondLst>
                                        </p:cTn>
                                        <p:tgtEl>
                                          <p:spTgt spid="233472"/>
                                        </p:tgtEl>
                                        <p:attrNameLst>
                                          <p:attrName>style.visibility</p:attrName>
                                        </p:attrNameLst>
                                      </p:cBhvr>
                                      <p:to>
                                        <p:strVal val="visible"/>
                                      </p:to>
                                    </p:set>
                                    <p:animEffect transition="in" filter="dissolve">
                                      <p:cBhvr>
                                        <p:cTn id="16" dur="500"/>
                                        <p:tgtEl>
                                          <p:spTgt spid="233472"/>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96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3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utoUpdateAnimBg="0"/>
      <p:bldP spid="199691" grpId="0"/>
      <p:bldP spid="1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0"/>
          <p:cNvSpPr>
            <a:spLocks noGrp="1" noChangeArrowheads="1"/>
          </p:cNvSpPr>
          <p:nvPr>
            <p:ph type="title"/>
          </p:nvPr>
        </p:nvSpPr>
        <p:spPr>
          <a:xfrm>
            <a:off x="304800" y="395288"/>
            <a:ext cx="8382000" cy="533400"/>
          </a:xfrm>
        </p:spPr>
        <p:txBody>
          <a:bodyPr/>
          <a:lstStyle/>
          <a:p>
            <a:pPr algn="ctr"/>
            <a:r>
              <a:rPr lang="en-US" sz="3200" b="1">
                <a:solidFill>
                  <a:schemeClr val="tx1"/>
                </a:solidFill>
              </a:rPr>
              <a:t>Proof of Bloch’s Theorem in 1-D: Conclusion</a:t>
            </a:r>
          </a:p>
        </p:txBody>
      </p:sp>
      <p:sp>
        <p:nvSpPr>
          <p:cNvPr id="199683" name="Text Box 2051"/>
          <p:cNvSpPr txBox="1">
            <a:spLocks noChangeArrowheads="1"/>
          </p:cNvSpPr>
          <p:nvPr/>
        </p:nvSpPr>
        <p:spPr bwMode="auto">
          <a:xfrm>
            <a:off x="323850" y="2060575"/>
            <a:ext cx="4649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If we apply this translation N times we will return to the initial atom position:</a:t>
            </a:r>
          </a:p>
        </p:txBody>
      </p:sp>
      <p:sp>
        <p:nvSpPr>
          <p:cNvPr id="199691" name="Text Box 2059"/>
          <p:cNvSpPr txBox="1">
            <a:spLocks noChangeArrowheads="1"/>
          </p:cNvSpPr>
          <p:nvPr/>
        </p:nvSpPr>
        <p:spPr bwMode="auto">
          <a:xfrm>
            <a:off x="928688" y="5641975"/>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t>Now that we know C we can rewrite</a:t>
            </a:r>
          </a:p>
        </p:txBody>
      </p:sp>
      <p:graphicFrame>
        <p:nvGraphicFramePr>
          <p:cNvPr id="233472" name="Object 2"/>
          <p:cNvGraphicFramePr>
            <a:graphicFrameLocks noChangeAspect="1"/>
          </p:cNvGraphicFramePr>
          <p:nvPr/>
        </p:nvGraphicFramePr>
        <p:xfrm>
          <a:off x="5256213" y="2205038"/>
          <a:ext cx="3389312" cy="442912"/>
        </p:xfrm>
        <a:graphic>
          <a:graphicData uri="http://schemas.openxmlformats.org/presentationml/2006/ole">
            <mc:AlternateContent xmlns:mc="http://schemas.openxmlformats.org/markup-compatibility/2006">
              <mc:Choice xmlns:v="urn:schemas-microsoft-com:vml" Requires="v">
                <p:oleObj name="Equation" r:id="rId3" imgW="1752480" imgH="228600" progId="Equation.3">
                  <p:embed/>
                </p:oleObj>
              </mc:Choice>
              <mc:Fallback>
                <p:oleObj name="Equation" r:id="rId3" imgW="1752480" imgH="228600" progId="Equation.3">
                  <p:embed/>
                  <p:pic>
                    <p:nvPicPr>
                      <p:cNvPr id="233472" name="Object 2"/>
                      <p:cNvPicPr>
                        <a:picLocks noChangeAspect="1" noChangeArrowheads="1"/>
                      </p:cNvPicPr>
                      <p:nvPr/>
                    </p:nvPicPr>
                    <p:blipFill>
                      <a:blip r:embed="rId4"/>
                      <a:srcRect/>
                      <a:stretch>
                        <a:fillRect/>
                      </a:stretch>
                    </p:blipFill>
                    <p:spPr bwMode="auto">
                      <a:xfrm>
                        <a:off x="5256213" y="2205038"/>
                        <a:ext cx="3389312" cy="44291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2093"/>
          <p:cNvGrpSpPr>
            <a:grpSpLocks/>
          </p:cNvGrpSpPr>
          <p:nvPr/>
        </p:nvGrpSpPr>
        <p:grpSpPr bwMode="auto">
          <a:xfrm>
            <a:off x="623888" y="2784475"/>
            <a:ext cx="2295525" cy="646113"/>
            <a:chOff x="192" y="795"/>
            <a:chExt cx="1446" cy="407"/>
          </a:xfrm>
        </p:grpSpPr>
        <p:sp>
          <p:nvSpPr>
            <p:cNvPr id="16418" name="Text Box 2052"/>
            <p:cNvSpPr txBox="1">
              <a:spLocks noChangeArrowheads="1"/>
            </p:cNvSpPr>
            <p:nvPr/>
          </p:nvSpPr>
          <p:spPr bwMode="auto">
            <a:xfrm>
              <a:off x="192" y="795"/>
              <a:ext cx="9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This requires</a:t>
              </a:r>
            </a:p>
          </p:txBody>
        </p:sp>
        <p:graphicFrame>
          <p:nvGraphicFramePr>
            <p:cNvPr id="16419" name="Object 9"/>
            <p:cNvGraphicFramePr>
              <a:graphicFrameLocks noChangeAspect="1"/>
            </p:cNvGraphicFramePr>
            <p:nvPr/>
          </p:nvGraphicFramePr>
          <p:xfrm>
            <a:off x="1127" y="864"/>
            <a:ext cx="511" cy="248"/>
          </p:xfrm>
          <a:graphic>
            <a:graphicData uri="http://schemas.openxmlformats.org/presentationml/2006/ole">
              <mc:AlternateContent xmlns:mc="http://schemas.openxmlformats.org/markup-compatibility/2006">
                <mc:Choice xmlns:v="urn:schemas-microsoft-com:vml" Requires="v">
                  <p:oleObj name="Equation" r:id="rId5" imgW="419040" imgH="203040" progId="Equation.3">
                    <p:embed/>
                  </p:oleObj>
                </mc:Choice>
                <mc:Fallback>
                  <p:oleObj name="Equation" r:id="rId5" imgW="419040" imgH="203040" progId="Equation.3">
                    <p:embed/>
                    <p:pic>
                      <p:nvPicPr>
                        <p:cNvPr id="16419" name="Object 9"/>
                        <p:cNvPicPr>
                          <a:picLocks noChangeAspect="1" noChangeArrowheads="1"/>
                        </p:cNvPicPr>
                        <p:nvPr/>
                      </p:nvPicPr>
                      <p:blipFill>
                        <a:blip r:embed="rId6"/>
                        <a:srcRect/>
                        <a:stretch>
                          <a:fillRect/>
                        </a:stretch>
                      </p:blipFill>
                      <p:spPr bwMode="auto">
                        <a:xfrm>
                          <a:off x="1127" y="864"/>
                          <a:ext cx="51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2094"/>
          <p:cNvGrpSpPr>
            <a:grpSpLocks/>
          </p:cNvGrpSpPr>
          <p:nvPr/>
        </p:nvGrpSpPr>
        <p:grpSpPr bwMode="auto">
          <a:xfrm>
            <a:off x="3062288" y="2741613"/>
            <a:ext cx="5259388" cy="923925"/>
            <a:chOff x="1728" y="768"/>
            <a:chExt cx="3313" cy="582"/>
          </a:xfrm>
        </p:grpSpPr>
        <p:sp>
          <p:nvSpPr>
            <p:cNvPr id="16416" name="Text Box 2082"/>
            <p:cNvSpPr txBox="1">
              <a:spLocks noChangeArrowheads="1"/>
            </p:cNvSpPr>
            <p:nvPr/>
          </p:nvSpPr>
          <p:spPr bwMode="auto">
            <a:xfrm>
              <a:off x="1728" y="768"/>
              <a:ext cx="120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And has the most general solution:</a:t>
              </a:r>
            </a:p>
          </p:txBody>
        </p:sp>
        <p:graphicFrame>
          <p:nvGraphicFramePr>
            <p:cNvPr id="16417" name="Object 8"/>
            <p:cNvGraphicFramePr>
              <a:graphicFrameLocks noChangeAspect="1"/>
            </p:cNvGraphicFramePr>
            <p:nvPr/>
          </p:nvGraphicFramePr>
          <p:xfrm>
            <a:off x="2999" y="864"/>
            <a:ext cx="2042" cy="279"/>
          </p:xfrm>
          <a:graphic>
            <a:graphicData uri="http://schemas.openxmlformats.org/presentationml/2006/ole">
              <mc:AlternateContent xmlns:mc="http://schemas.openxmlformats.org/markup-compatibility/2006">
                <mc:Choice xmlns:v="urn:schemas-microsoft-com:vml" Requires="v">
                  <p:oleObj name="Equation" r:id="rId7" imgW="1676160" imgH="228600" progId="Equation.3">
                    <p:embed/>
                  </p:oleObj>
                </mc:Choice>
                <mc:Fallback>
                  <p:oleObj name="Equation" r:id="rId7" imgW="1676160" imgH="228600" progId="Equation.3">
                    <p:embed/>
                    <p:pic>
                      <p:nvPicPr>
                        <p:cNvPr id="16417" name="Object 8"/>
                        <p:cNvPicPr>
                          <a:picLocks noChangeAspect="1" noChangeArrowheads="1"/>
                        </p:cNvPicPr>
                        <p:nvPr/>
                      </p:nvPicPr>
                      <p:blipFill>
                        <a:blip r:embed="rId8"/>
                        <a:srcRect/>
                        <a:stretch>
                          <a:fillRect/>
                        </a:stretch>
                      </p:blipFill>
                      <p:spPr bwMode="auto">
                        <a:xfrm>
                          <a:off x="2999" y="864"/>
                          <a:ext cx="2042" cy="279"/>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2095"/>
          <p:cNvGrpSpPr>
            <a:grpSpLocks/>
          </p:cNvGrpSpPr>
          <p:nvPr/>
        </p:nvGrpSpPr>
        <p:grpSpPr bwMode="auto">
          <a:xfrm>
            <a:off x="2786063" y="3808413"/>
            <a:ext cx="3246931" cy="542925"/>
            <a:chOff x="79" y="1488"/>
            <a:chExt cx="1711" cy="248"/>
          </a:xfrm>
        </p:grpSpPr>
        <p:graphicFrame>
          <p:nvGraphicFramePr>
            <p:cNvPr id="16414" name="Object 7"/>
            <p:cNvGraphicFramePr>
              <a:graphicFrameLocks noChangeAspect="1"/>
            </p:cNvGraphicFramePr>
            <p:nvPr/>
          </p:nvGraphicFramePr>
          <p:xfrm>
            <a:off x="599" y="1488"/>
            <a:ext cx="1191" cy="248"/>
          </p:xfrm>
          <a:graphic>
            <a:graphicData uri="http://schemas.openxmlformats.org/presentationml/2006/ole">
              <mc:AlternateContent xmlns:mc="http://schemas.openxmlformats.org/markup-compatibility/2006">
                <mc:Choice xmlns:v="urn:schemas-microsoft-com:vml" Requires="v">
                  <p:oleObj name="Equation" r:id="rId9" imgW="977760" imgH="203040" progId="Equation.3">
                    <p:embed/>
                  </p:oleObj>
                </mc:Choice>
                <mc:Fallback>
                  <p:oleObj name="Equation" r:id="rId9" imgW="977760" imgH="203040" progId="Equation.3">
                    <p:embed/>
                    <p:pic>
                      <p:nvPicPr>
                        <p:cNvPr id="16414" name="Object 7"/>
                        <p:cNvPicPr>
                          <a:picLocks noChangeAspect="1" noChangeArrowheads="1"/>
                        </p:cNvPicPr>
                        <p:nvPr/>
                      </p:nvPicPr>
                      <p:blipFill>
                        <a:blip r:embed="rId10"/>
                        <a:srcRect/>
                        <a:stretch>
                          <a:fillRect/>
                        </a:stretch>
                      </p:blipFill>
                      <p:spPr bwMode="auto">
                        <a:xfrm>
                          <a:off x="599" y="1488"/>
                          <a:ext cx="1191" cy="248"/>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5" name="Text Box 2085"/>
            <p:cNvSpPr txBox="1">
              <a:spLocks noChangeArrowheads="1"/>
            </p:cNvSpPr>
            <p:nvPr/>
          </p:nvSpPr>
          <p:spPr bwMode="auto">
            <a:xfrm>
              <a:off x="79" y="1488"/>
              <a:ext cx="49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a:t>Or:</a:t>
              </a:r>
            </a:p>
          </p:txBody>
        </p:sp>
      </p:grpSp>
      <p:grpSp>
        <p:nvGrpSpPr>
          <p:cNvPr id="5" name="Group 2096"/>
          <p:cNvGrpSpPr>
            <a:grpSpLocks/>
          </p:cNvGrpSpPr>
          <p:nvPr/>
        </p:nvGrpSpPr>
        <p:grpSpPr bwMode="auto">
          <a:xfrm>
            <a:off x="2071688" y="4665663"/>
            <a:ext cx="5143500" cy="954087"/>
            <a:chOff x="1827" y="1257"/>
            <a:chExt cx="3240" cy="601"/>
          </a:xfrm>
        </p:grpSpPr>
        <p:sp>
          <p:nvSpPr>
            <p:cNvPr id="16412" name="Text Box 2086"/>
            <p:cNvSpPr txBox="1">
              <a:spLocks noChangeArrowheads="1"/>
            </p:cNvSpPr>
            <p:nvPr/>
          </p:nvSpPr>
          <p:spPr bwMode="auto">
            <a:xfrm>
              <a:off x="1827" y="1257"/>
              <a:ext cx="249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dirty="0"/>
                <a:t>Where we define the </a:t>
              </a:r>
              <a:r>
                <a:rPr lang="en-US" u="sng" dirty="0"/>
                <a:t>Bloch </a:t>
              </a:r>
              <a:r>
                <a:rPr lang="en-US" u="sng" dirty="0" err="1"/>
                <a:t>wavevector</a:t>
              </a:r>
              <a:r>
                <a:rPr lang="en-US" dirty="0"/>
                <a:t>:</a:t>
              </a:r>
            </a:p>
          </p:txBody>
        </p:sp>
        <p:graphicFrame>
          <p:nvGraphicFramePr>
            <p:cNvPr id="16413" name="Object 6"/>
            <p:cNvGraphicFramePr>
              <a:graphicFrameLocks noChangeAspect="1"/>
            </p:cNvGraphicFramePr>
            <p:nvPr/>
          </p:nvGraphicFramePr>
          <p:xfrm>
            <a:off x="4320" y="1257"/>
            <a:ext cx="747" cy="553"/>
          </p:xfrm>
          <a:graphic>
            <a:graphicData uri="http://schemas.openxmlformats.org/presentationml/2006/ole">
              <mc:AlternateContent xmlns:mc="http://schemas.openxmlformats.org/markup-compatibility/2006">
                <mc:Choice xmlns:v="urn:schemas-microsoft-com:vml" Requires="v">
                  <p:oleObj name="Equation" r:id="rId11" imgW="533169" imgH="393529" progId="Equation.3">
                    <p:embed/>
                  </p:oleObj>
                </mc:Choice>
                <mc:Fallback>
                  <p:oleObj name="Equation" r:id="rId11" imgW="533169" imgH="393529" progId="Equation.3">
                    <p:embed/>
                    <p:pic>
                      <p:nvPicPr>
                        <p:cNvPr id="1641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0" y="1257"/>
                          <a:ext cx="747" cy="553"/>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33473" name="Object 3"/>
          <p:cNvGraphicFramePr>
            <a:graphicFrameLocks noChangeAspect="1"/>
          </p:cNvGraphicFramePr>
          <p:nvPr/>
        </p:nvGraphicFramePr>
        <p:xfrm>
          <a:off x="825500" y="6151563"/>
          <a:ext cx="7248525" cy="754062"/>
        </p:xfrm>
        <a:graphic>
          <a:graphicData uri="http://schemas.openxmlformats.org/presentationml/2006/ole">
            <mc:AlternateContent xmlns:mc="http://schemas.openxmlformats.org/markup-compatibility/2006">
              <mc:Choice xmlns:v="urn:schemas-microsoft-com:vml" Requires="v">
                <p:oleObj name="Equation" r:id="rId13" imgW="2323800" imgH="241200" progId="Equation.3">
                  <p:embed/>
                </p:oleObj>
              </mc:Choice>
              <mc:Fallback>
                <p:oleObj name="Equation" r:id="rId13" imgW="2323800" imgH="241200" progId="Equation.3">
                  <p:embed/>
                  <p:pic>
                    <p:nvPicPr>
                      <p:cNvPr id="233473" name="Object 3"/>
                      <p:cNvPicPr>
                        <a:picLocks noChangeAspect="1" noChangeArrowheads="1"/>
                      </p:cNvPicPr>
                      <p:nvPr/>
                    </p:nvPicPr>
                    <p:blipFill>
                      <a:blip r:embed="rId14"/>
                      <a:srcRect/>
                      <a:stretch>
                        <a:fillRect/>
                      </a:stretch>
                    </p:blipFill>
                    <p:spPr bwMode="auto">
                      <a:xfrm>
                        <a:off x="825500" y="6151563"/>
                        <a:ext cx="7248525" cy="754062"/>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1067"/>
          <p:cNvSpPr txBox="1">
            <a:spLocks noChangeArrowheads="1"/>
          </p:cNvSpPr>
          <p:nvPr/>
        </p:nvSpPr>
        <p:spPr bwMode="auto">
          <a:xfrm>
            <a:off x="287338" y="1412875"/>
            <a:ext cx="6156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The symmetry of the ring implies that we can find a solution to the wave equation (QM reason too):</a:t>
            </a:r>
          </a:p>
        </p:txBody>
      </p:sp>
      <p:graphicFrame>
        <p:nvGraphicFramePr>
          <p:cNvPr id="20" name="Object 7"/>
          <p:cNvGraphicFramePr>
            <a:graphicFrameLocks noChangeAspect="1"/>
          </p:cNvGraphicFramePr>
          <p:nvPr/>
        </p:nvGraphicFramePr>
        <p:xfrm>
          <a:off x="6478588" y="1525588"/>
          <a:ext cx="2160587" cy="393700"/>
        </p:xfrm>
        <a:graphic>
          <a:graphicData uri="http://schemas.openxmlformats.org/presentationml/2006/ole">
            <mc:AlternateContent xmlns:mc="http://schemas.openxmlformats.org/markup-compatibility/2006">
              <mc:Choice xmlns:v="urn:schemas-microsoft-com:vml" Requires="v">
                <p:oleObj name="Equation" r:id="rId15" imgW="1117440" imgH="203040" progId="Equation.3">
                  <p:embed/>
                </p:oleObj>
              </mc:Choice>
              <mc:Fallback>
                <p:oleObj name="Equation" r:id="rId15" imgW="1117440" imgH="203040" progId="Equation.3">
                  <p:embed/>
                  <p:pic>
                    <p:nvPicPr>
                      <p:cNvPr id="20" name="Object 7"/>
                      <p:cNvPicPr>
                        <a:picLocks noChangeAspect="1" noChangeArrowheads="1"/>
                      </p:cNvPicPr>
                      <p:nvPr/>
                    </p:nvPicPr>
                    <p:blipFill>
                      <a:blip r:embed="rId16"/>
                      <a:srcRect/>
                      <a:stretch>
                        <a:fillRect/>
                      </a:stretch>
                    </p:blipFill>
                    <p:spPr bwMode="auto">
                      <a:xfrm>
                        <a:off x="6478588" y="1525588"/>
                        <a:ext cx="2160587" cy="393700"/>
                      </a:xfrm>
                      <a:prstGeom prst="rect">
                        <a:avLst/>
                      </a:prstGeom>
                      <a:solidFill>
                        <a:schemeClr val="bg1"/>
                      </a:solidFill>
                      <a:ln>
                        <a:noFill/>
                      </a:ln>
                      <a:effectLst/>
                      <a:extLst>
                        <a:ext uri="{91240B29-F687-4F45-9708-019B960494DF}">
                          <a14:hiddenLine xmlns:a14="http://schemas.microsoft.com/office/drawing/2010/main" w="38100">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7" name="Group 1069"/>
          <p:cNvGrpSpPr>
            <a:grpSpLocks/>
          </p:cNvGrpSpPr>
          <p:nvPr/>
        </p:nvGrpSpPr>
        <p:grpSpPr bwMode="auto">
          <a:xfrm>
            <a:off x="201613" y="3395663"/>
            <a:ext cx="2209800" cy="1905000"/>
            <a:chOff x="240" y="2592"/>
            <a:chExt cx="1392" cy="1200"/>
          </a:xfrm>
        </p:grpSpPr>
        <p:grpSp>
          <p:nvGrpSpPr>
            <p:cNvPr id="16398" name="Group 1060"/>
            <p:cNvGrpSpPr>
              <a:grpSpLocks/>
            </p:cNvGrpSpPr>
            <p:nvPr/>
          </p:nvGrpSpPr>
          <p:grpSpPr bwMode="auto">
            <a:xfrm>
              <a:off x="432" y="2784"/>
              <a:ext cx="1008" cy="1008"/>
              <a:chOff x="432" y="2784"/>
              <a:chExt cx="1008" cy="1008"/>
            </a:xfrm>
          </p:grpSpPr>
          <p:sp>
            <p:nvSpPr>
              <p:cNvPr id="16403" name="Oval 1050"/>
              <p:cNvSpPr>
                <a:spLocks noChangeArrowheads="1"/>
              </p:cNvSpPr>
              <p:nvPr/>
            </p:nvSpPr>
            <p:spPr bwMode="auto">
              <a:xfrm>
                <a:off x="480" y="2832"/>
                <a:ext cx="912" cy="912"/>
              </a:xfrm>
              <a:prstGeom prst="ellipse">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4" name="Oval 1052"/>
              <p:cNvSpPr>
                <a:spLocks noChangeArrowheads="1"/>
              </p:cNvSpPr>
              <p:nvPr/>
            </p:nvSpPr>
            <p:spPr bwMode="auto">
              <a:xfrm>
                <a:off x="864" y="278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5" name="Oval 1053"/>
              <p:cNvSpPr>
                <a:spLocks noChangeArrowheads="1"/>
              </p:cNvSpPr>
              <p:nvPr/>
            </p:nvSpPr>
            <p:spPr bwMode="auto">
              <a:xfrm>
                <a:off x="576"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6" name="Oval 1054"/>
              <p:cNvSpPr>
                <a:spLocks noChangeArrowheads="1"/>
              </p:cNvSpPr>
              <p:nvPr/>
            </p:nvSpPr>
            <p:spPr bwMode="auto">
              <a:xfrm>
                <a:off x="432" y="321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7" name="Oval 1055"/>
              <p:cNvSpPr>
                <a:spLocks noChangeArrowheads="1"/>
              </p:cNvSpPr>
              <p:nvPr/>
            </p:nvSpPr>
            <p:spPr bwMode="auto">
              <a:xfrm>
                <a:off x="52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8" name="Oval 1056"/>
              <p:cNvSpPr>
                <a:spLocks noChangeArrowheads="1"/>
              </p:cNvSpPr>
              <p:nvPr/>
            </p:nvSpPr>
            <p:spPr bwMode="auto">
              <a:xfrm>
                <a:off x="864" y="3696"/>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09" name="Oval 1057"/>
              <p:cNvSpPr>
                <a:spLocks noChangeArrowheads="1"/>
              </p:cNvSpPr>
              <p:nvPr/>
            </p:nvSpPr>
            <p:spPr bwMode="auto">
              <a:xfrm>
                <a:off x="1248" y="350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0" name="Oval 1058"/>
              <p:cNvSpPr>
                <a:spLocks noChangeArrowheads="1"/>
              </p:cNvSpPr>
              <p:nvPr/>
            </p:nvSpPr>
            <p:spPr bwMode="auto">
              <a:xfrm>
                <a:off x="1344" y="3264"/>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sp>
            <p:nvSpPr>
              <p:cNvPr id="16411" name="Oval 1059"/>
              <p:cNvSpPr>
                <a:spLocks noChangeArrowheads="1"/>
              </p:cNvSpPr>
              <p:nvPr/>
            </p:nvSpPr>
            <p:spPr bwMode="auto">
              <a:xfrm>
                <a:off x="1200" y="2928"/>
                <a:ext cx="96" cy="96"/>
              </a:xfrm>
              <a:prstGeom prst="ellipse">
                <a:avLst/>
              </a:prstGeom>
              <a:solidFill>
                <a:srgbClr val="CC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sz="1800"/>
              </a:p>
            </p:txBody>
          </p:sp>
        </p:grpSp>
        <p:sp>
          <p:nvSpPr>
            <p:cNvPr id="16399" name="Text Box 1061"/>
            <p:cNvSpPr txBox="1">
              <a:spLocks noChangeArrowheads="1"/>
            </p:cNvSpPr>
            <p:nvPr/>
          </p:nvSpPr>
          <p:spPr bwMode="auto">
            <a:xfrm>
              <a:off x="864" y="2592"/>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1</a:t>
              </a:r>
            </a:p>
          </p:txBody>
        </p:sp>
        <p:sp>
          <p:nvSpPr>
            <p:cNvPr id="16400" name="Text Box 1062"/>
            <p:cNvSpPr txBox="1">
              <a:spLocks noChangeArrowheads="1"/>
            </p:cNvSpPr>
            <p:nvPr/>
          </p:nvSpPr>
          <p:spPr bwMode="auto">
            <a:xfrm>
              <a:off x="432" y="2736"/>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2</a:t>
              </a:r>
            </a:p>
          </p:txBody>
        </p:sp>
        <p:sp>
          <p:nvSpPr>
            <p:cNvPr id="16401" name="Text Box 1063"/>
            <p:cNvSpPr txBox="1">
              <a:spLocks noChangeArrowheads="1"/>
            </p:cNvSpPr>
            <p:nvPr/>
          </p:nvSpPr>
          <p:spPr bwMode="auto">
            <a:xfrm>
              <a:off x="1248" y="2736"/>
              <a:ext cx="38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N</a:t>
              </a:r>
            </a:p>
          </p:txBody>
        </p:sp>
        <p:sp>
          <p:nvSpPr>
            <p:cNvPr id="16402" name="Text Box 1064"/>
            <p:cNvSpPr txBox="1">
              <a:spLocks noChangeArrowheads="1"/>
            </p:cNvSpPr>
            <p:nvPr/>
          </p:nvSpPr>
          <p:spPr bwMode="auto">
            <a:xfrm>
              <a:off x="240" y="3168"/>
              <a:ext cx="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a:t>3</a:t>
              </a:r>
            </a:p>
          </p:txBody>
        </p:sp>
      </p:grpSp>
      <p:sp>
        <p:nvSpPr>
          <p:cNvPr id="6" name="TextBox 5">
            <a:extLst>
              <a:ext uri="{FF2B5EF4-FFF2-40B4-BE49-F238E27FC236}">
                <a16:creationId xmlns:a16="http://schemas.microsoft.com/office/drawing/2014/main" id="{76AC710A-A7AB-4456-926A-98707B93C561}"/>
              </a:ext>
            </a:extLst>
          </p:cNvPr>
          <p:cNvSpPr txBox="1"/>
          <p:nvPr/>
        </p:nvSpPr>
        <p:spPr>
          <a:xfrm>
            <a:off x="7127776" y="4386263"/>
            <a:ext cx="2016224" cy="1477328"/>
          </a:xfrm>
          <a:prstGeom prst="rect">
            <a:avLst/>
          </a:prstGeom>
          <a:noFill/>
        </p:spPr>
        <p:txBody>
          <a:bodyPr wrap="square" rtlCol="0">
            <a:spAutoFit/>
          </a:bodyPr>
          <a:lstStyle/>
          <a:p>
            <a:pPr algn="ctr"/>
            <a:r>
              <a:rPr lang="en-US" dirty="0">
                <a:solidFill>
                  <a:srgbClr val="FF0000"/>
                </a:solidFill>
              </a:rPr>
              <a:t>Compare to past discussion of how many states in a band</a:t>
            </a:r>
          </a:p>
        </p:txBody>
      </p:sp>
    </p:spTree>
    <p:extLst>
      <p:ext uri="{BB962C8B-B14F-4D97-AF65-F5344CB8AC3E}">
        <p14:creationId xmlns:p14="http://schemas.microsoft.com/office/powerpoint/2010/main" val="21098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9683"/>
                                        </p:tgtEl>
                                        <p:attrNameLst>
                                          <p:attrName>style.visibility</p:attrName>
                                        </p:attrNameLst>
                                      </p:cBhvr>
                                      <p:to>
                                        <p:strVal val="visible"/>
                                      </p:to>
                                    </p:set>
                                    <p:animEffect transition="in" filter="dissolve">
                                      <p:cBhvr>
                                        <p:cTn id="13" dur="500"/>
                                        <p:tgtEl>
                                          <p:spTgt spid="199683"/>
                                        </p:tgtEl>
                                      </p:cBhvr>
                                    </p:animEffect>
                                  </p:childTnLst>
                                </p:cTn>
                              </p:par>
                              <p:par>
                                <p:cTn id="14" presetID="9" presetClass="entr" presetSubtype="0" fill="hold" nodeType="withEffect">
                                  <p:stCondLst>
                                    <p:cond delay="0"/>
                                  </p:stCondLst>
                                  <p:childTnLst>
                                    <p:set>
                                      <p:cBhvr>
                                        <p:cTn id="15" dur="1" fill="hold">
                                          <p:stCondLst>
                                            <p:cond delay="0"/>
                                          </p:stCondLst>
                                        </p:cTn>
                                        <p:tgtEl>
                                          <p:spTgt spid="233472"/>
                                        </p:tgtEl>
                                        <p:attrNameLst>
                                          <p:attrName>style.visibility</p:attrName>
                                        </p:attrNameLst>
                                      </p:cBhvr>
                                      <p:to>
                                        <p:strVal val="visible"/>
                                      </p:to>
                                    </p:set>
                                    <p:animEffect transition="in" filter="dissolve">
                                      <p:cBhvr>
                                        <p:cTn id="16" dur="500"/>
                                        <p:tgtEl>
                                          <p:spTgt spid="233472"/>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96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3473"/>
                                        </p:tgtEl>
                                        <p:attrNameLst>
                                          <p:attrName>style.visibility</p:attrName>
                                        </p:attrNameLst>
                                      </p:cBhvr>
                                      <p:to>
                                        <p:strVal val="visible"/>
                                      </p:to>
                                    </p:set>
                                  </p:childTnLst>
                                </p:cTn>
                              </p:par>
                              <p:par>
                                <p:cTn id="33" presetID="2" presetClass="entr" presetSubtype="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utoUpdateAnimBg="0"/>
      <p:bldP spid="199691" grpId="0"/>
      <p:bldP spid="19" grpId="0" autoUpdateAnimBg="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7813"/>
            <a:ext cx="3538538" cy="1139825"/>
          </a:xfrm>
        </p:spPr>
        <p:txBody>
          <a:bodyPr/>
          <a:lstStyle/>
          <a:p>
            <a:r>
              <a:rPr lang="en-US"/>
              <a:t>Graphical Approach</a:t>
            </a:r>
          </a:p>
        </p:txBody>
      </p:sp>
      <p:sp>
        <p:nvSpPr>
          <p:cNvPr id="4" name="Text Box 8"/>
          <p:cNvSpPr txBox="1">
            <a:spLocks noChangeArrowheads="1"/>
          </p:cNvSpPr>
          <p:nvPr/>
        </p:nvSpPr>
        <p:spPr bwMode="auto">
          <a:xfrm>
            <a:off x="714375" y="2357438"/>
            <a:ext cx="7572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Right hand side cannot exceed </a:t>
            </a:r>
            <a:r>
              <a:rPr lang="en-US" sz="1800" dirty="0">
                <a:sym typeface="Symbol" panose="05050102010706020507" pitchFamily="18" charset="2"/>
              </a:rPr>
              <a:t></a:t>
            </a:r>
            <a:r>
              <a:rPr lang="en-US" sz="1800" dirty="0"/>
              <a:t>1, so values exceeding will mean that there is no </a:t>
            </a:r>
            <a:r>
              <a:rPr lang="en-GB" sz="1800" dirty="0"/>
              <a:t>wavelike solutions of the Schrodinger eq. (forbidden band gap)</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425825"/>
            <a:ext cx="6065838" cy="343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3"/>
          <p:cNvGraphicFramePr>
            <a:graphicFrameLocks noChangeAspect="1"/>
          </p:cNvGraphicFramePr>
          <p:nvPr/>
        </p:nvGraphicFramePr>
        <p:xfrm>
          <a:off x="2586038" y="1571625"/>
          <a:ext cx="3543300" cy="795338"/>
        </p:xfrm>
        <a:graphic>
          <a:graphicData uri="http://schemas.openxmlformats.org/presentationml/2006/ole">
            <mc:AlternateContent xmlns:mc="http://schemas.openxmlformats.org/markup-compatibility/2006">
              <mc:Choice xmlns:v="urn:schemas-microsoft-com:vml" Requires="v">
                <p:oleObj name="Equation" r:id="rId4" imgW="2159000" imgH="482600" progId="Equation.3">
                  <p:embed/>
                </p:oleObj>
              </mc:Choice>
              <mc:Fallback>
                <p:oleObj name="Equation" r:id="rId4" imgW="2159000" imgH="482600" progId="Equation.3">
                  <p:embed/>
                  <p:pic>
                    <p:nvPicPr>
                      <p:cNvPr id="2662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1571625"/>
                        <a:ext cx="3543300" cy="7953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a:spLocks noChangeArrowheads="1"/>
          </p:cNvSpPr>
          <p:nvPr/>
        </p:nvSpPr>
        <p:spPr bwMode="auto">
          <a:xfrm>
            <a:off x="7092950" y="5313363"/>
            <a:ext cx="576263"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i="1" dirty="0" err="1"/>
              <a:t>Ka</a:t>
            </a:r>
            <a:endParaRPr lang="en-US" sz="1800" i="1" dirty="0"/>
          </a:p>
        </p:txBody>
      </p:sp>
      <p:sp>
        <p:nvSpPr>
          <p:cNvPr id="2" name="TextBox 1"/>
          <p:cNvSpPr txBox="1">
            <a:spLocks noChangeArrowheads="1"/>
          </p:cNvSpPr>
          <p:nvPr/>
        </p:nvSpPr>
        <p:spPr bwMode="auto">
          <a:xfrm>
            <a:off x="7522369" y="3166973"/>
            <a:ext cx="1728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sz="1800" dirty="0"/>
              <a:t>Problems occur at </a:t>
            </a:r>
            <a:r>
              <a:rPr lang="en-US" sz="1800" dirty="0" err="1"/>
              <a:t>Ka</a:t>
            </a:r>
            <a:r>
              <a:rPr lang="en-US" sz="1800" dirty="0"/>
              <a:t>=N</a:t>
            </a:r>
            <a:r>
              <a:rPr lang="en-US" sz="1800" dirty="0">
                <a:sym typeface="Symbol" panose="05050102010706020507" pitchFamily="18" charset="2"/>
              </a:rPr>
              <a:t> or K=N/a</a:t>
            </a:r>
            <a:endParaRPr lang="en-US" sz="1800" dirty="0"/>
          </a:p>
        </p:txBody>
      </p:sp>
      <p:graphicFrame>
        <p:nvGraphicFramePr>
          <p:cNvPr id="26633" name="Object 3"/>
          <p:cNvGraphicFramePr>
            <a:graphicFrameLocks noChangeAspect="1"/>
          </p:cNvGraphicFramePr>
          <p:nvPr/>
        </p:nvGraphicFramePr>
        <p:xfrm>
          <a:off x="2927350" y="220663"/>
          <a:ext cx="6167438" cy="795337"/>
        </p:xfrm>
        <a:graphic>
          <a:graphicData uri="http://schemas.openxmlformats.org/presentationml/2006/ole">
            <mc:AlternateContent xmlns:mc="http://schemas.openxmlformats.org/markup-compatibility/2006">
              <mc:Choice xmlns:v="urn:schemas-microsoft-com:vml" Requires="v">
                <p:oleObj name="Equation" r:id="rId6" imgW="3759120" imgH="482400" progId="Equation.3">
                  <p:embed/>
                </p:oleObj>
              </mc:Choice>
              <mc:Fallback>
                <p:oleObj name="Equation" r:id="rId6" imgW="3759120" imgH="482400" progId="Equation.3">
                  <p:embed/>
                  <p:pic>
                    <p:nvPicPr>
                      <p:cNvPr id="2663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350" y="220663"/>
                        <a:ext cx="6167438" cy="7953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Curved Left Arrow 4"/>
          <p:cNvSpPr/>
          <p:nvPr/>
        </p:nvSpPr>
        <p:spPr>
          <a:xfrm>
            <a:off x="6450013" y="1084263"/>
            <a:ext cx="504825" cy="11604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635" name="Rectangle 5"/>
          <p:cNvSpPr>
            <a:spLocks noChangeArrowheads="1"/>
          </p:cNvSpPr>
          <p:nvPr/>
        </p:nvSpPr>
        <p:spPr bwMode="auto">
          <a:xfrm>
            <a:off x="6954838" y="1501775"/>
            <a:ext cx="1103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t>small</a:t>
            </a:r>
            <a:r>
              <a:rPr lang="en-US" i="1"/>
              <a:t> b</a:t>
            </a:r>
            <a:r>
              <a:rPr lang="en-US"/>
              <a:t> </a:t>
            </a:r>
          </a:p>
        </p:txBody>
      </p:sp>
      <p:graphicFrame>
        <p:nvGraphicFramePr>
          <p:cNvPr id="12" name="Object 5"/>
          <p:cNvGraphicFramePr>
            <a:graphicFrameLocks noChangeAspect="1"/>
          </p:cNvGraphicFramePr>
          <p:nvPr/>
        </p:nvGraphicFramePr>
        <p:xfrm>
          <a:off x="5677494" y="3148693"/>
          <a:ext cx="2060973" cy="922715"/>
        </p:xfrm>
        <a:graphic>
          <a:graphicData uri="http://schemas.openxmlformats.org/presentationml/2006/ole">
            <mc:AlternateContent xmlns:mc="http://schemas.openxmlformats.org/markup-compatibility/2006">
              <mc:Choice xmlns:v="urn:schemas-microsoft-com:vml" Requires="v">
                <p:oleObj name="Equation" r:id="rId8" imgW="939600" imgH="419040" progId="Equation.3">
                  <p:embed/>
                </p:oleObj>
              </mc:Choice>
              <mc:Fallback>
                <p:oleObj name="Equation" r:id="rId8" imgW="939600" imgH="419040" progId="Equation.3">
                  <p:embed/>
                  <p:pic>
                    <p:nvPicPr>
                      <p:cNvPr id="12" name="Object 5"/>
                      <p:cNvPicPr>
                        <a:picLocks noChangeAspect="1" noChangeArrowheads="1"/>
                      </p:cNvPicPr>
                      <p:nvPr/>
                    </p:nvPicPr>
                    <p:blipFill>
                      <a:blip r:embed="rId9"/>
                      <a:srcRect/>
                      <a:stretch>
                        <a:fillRect/>
                      </a:stretch>
                    </p:blipFill>
                    <p:spPr bwMode="auto">
                      <a:xfrm>
                        <a:off x="5677494" y="3148693"/>
                        <a:ext cx="2060973" cy="922715"/>
                      </a:xfrm>
                      <a:prstGeom prst="rect">
                        <a:avLst/>
                      </a:prstGeom>
                      <a:solidFill>
                        <a:schemeClr val="bg1"/>
                      </a:solidFill>
                      <a:ln>
                        <a:noFill/>
                      </a:ln>
                      <a:effectLst/>
                    </p:spPr>
                  </p:pic>
                </p:oleObj>
              </mc:Fallback>
            </mc:AlternateContent>
          </a:graphicData>
        </a:graphic>
      </p:graphicFrame>
      <p:sp>
        <p:nvSpPr>
          <p:cNvPr id="6" name="TextBox 5">
            <a:extLst>
              <a:ext uri="{FF2B5EF4-FFF2-40B4-BE49-F238E27FC236}">
                <a16:creationId xmlns:a16="http://schemas.microsoft.com/office/drawing/2014/main" id="{3AE6C4AF-80A5-4E4F-93D1-2D6D521F694B}"/>
              </a:ext>
            </a:extLst>
          </p:cNvPr>
          <p:cNvSpPr txBox="1"/>
          <p:nvPr/>
        </p:nvSpPr>
        <p:spPr>
          <a:xfrm>
            <a:off x="339527" y="4422934"/>
            <a:ext cx="2046486" cy="646331"/>
          </a:xfrm>
          <a:prstGeom prst="rect">
            <a:avLst/>
          </a:prstGeom>
          <a:noFill/>
        </p:spPr>
        <p:txBody>
          <a:bodyPr wrap="square" rtlCol="0">
            <a:spAutoFit/>
          </a:bodyPr>
          <a:lstStyle/>
          <a:p>
            <a:r>
              <a:rPr lang="en-US" dirty="0"/>
              <a:t>Plotting left hand side</a:t>
            </a:r>
          </a:p>
        </p:txBody>
      </p:sp>
    </p:spTree>
    <p:extLst>
      <p:ext uri="{BB962C8B-B14F-4D97-AF65-F5344CB8AC3E}">
        <p14:creationId xmlns:p14="http://schemas.microsoft.com/office/powerpoint/2010/main" val="3026779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dissolv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2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 grpId="0" build="p" autoUpdateAnimBg="0"/>
      <p:bldP spid="3" grpId="0" animBg="1"/>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4042792" cy="1139825"/>
          </a:xfrm>
        </p:spPr>
        <p:txBody>
          <a:bodyPr/>
          <a:lstStyle/>
          <a:p>
            <a:pPr algn="ctr"/>
            <a:r>
              <a:rPr lang="en-US" dirty="0"/>
              <a:t>Turning the last graph on its side</a:t>
            </a:r>
          </a:p>
        </p:txBody>
      </p:sp>
      <p:pic>
        <p:nvPicPr>
          <p:cNvPr id="3" name="Picture 2"/>
          <p:cNvPicPr>
            <a:picLocks noChangeAspect="1"/>
          </p:cNvPicPr>
          <p:nvPr/>
        </p:nvPicPr>
        <p:blipFill>
          <a:blip r:embed="rId2"/>
          <a:stretch>
            <a:fillRect/>
          </a:stretch>
        </p:blipFill>
        <p:spPr>
          <a:xfrm>
            <a:off x="3911808" y="1484784"/>
            <a:ext cx="5229746" cy="5323285"/>
          </a:xfrm>
          <a:prstGeom prst="rect">
            <a:avLst/>
          </a:prstGeom>
          <a:scene3d>
            <a:camera prst="orthographicFront">
              <a:rot lat="0" lon="0" rev="60000"/>
            </a:camera>
            <a:lightRig rig="threePt" dir="t"/>
          </a:scene3d>
        </p:spPr>
      </p:pic>
      <p:cxnSp>
        <p:nvCxnSpPr>
          <p:cNvPr id="5" name="Straight Connector 4"/>
          <p:cNvCxnSpPr/>
          <p:nvPr/>
        </p:nvCxnSpPr>
        <p:spPr>
          <a:xfrm>
            <a:off x="4213621" y="3717900"/>
            <a:ext cx="45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75479" y="4039630"/>
            <a:ext cx="45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2412" y="1833035"/>
            <a:ext cx="45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75479" y="1650877"/>
            <a:ext cx="457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3"/>
          <p:cNvGraphicFramePr>
            <a:graphicFrameLocks noChangeAspect="1"/>
          </p:cNvGraphicFramePr>
          <p:nvPr/>
        </p:nvGraphicFramePr>
        <p:xfrm>
          <a:off x="6479704" y="731113"/>
          <a:ext cx="2664296" cy="598035"/>
        </p:xfrm>
        <a:graphic>
          <a:graphicData uri="http://schemas.openxmlformats.org/presentationml/2006/ole">
            <mc:AlternateContent xmlns:mc="http://schemas.openxmlformats.org/markup-compatibility/2006">
              <mc:Choice xmlns:v="urn:schemas-microsoft-com:vml" Requires="v">
                <p:oleObj name="Equation" r:id="rId3" imgW="2159000" imgH="482600" progId="Equation.3">
                  <p:embed/>
                </p:oleObj>
              </mc:Choice>
              <mc:Fallback>
                <p:oleObj name="Equation" r:id="rId3" imgW="2159000" imgH="482600" progId="Equation.3">
                  <p:embed/>
                  <p:pic>
                    <p:nvPicPr>
                      <p:cNvPr id="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704" y="731113"/>
                        <a:ext cx="2664296" cy="598035"/>
                      </a:xfrm>
                      <a:prstGeom prst="rect">
                        <a:avLst/>
                      </a:prstGeom>
                      <a:solidFill>
                        <a:schemeClr val="bg1"/>
                      </a:solidFill>
                      <a:ln>
                        <a:noFill/>
                      </a:ln>
                      <a:effectLst/>
                    </p:spPr>
                  </p:pic>
                </p:oleObj>
              </mc:Fallback>
            </mc:AlternateContent>
          </a:graphicData>
        </a:graphic>
      </p:graphicFrame>
      <p:sp>
        <p:nvSpPr>
          <p:cNvPr id="11" name="TextBox 10"/>
          <p:cNvSpPr txBox="1"/>
          <p:nvPr/>
        </p:nvSpPr>
        <p:spPr>
          <a:xfrm>
            <a:off x="5039575" y="6535110"/>
            <a:ext cx="936104" cy="369332"/>
          </a:xfrm>
          <a:prstGeom prst="rect">
            <a:avLst/>
          </a:prstGeom>
          <a:solidFill>
            <a:srgbClr val="FFFFFF"/>
          </a:solidFill>
        </p:spPr>
        <p:txBody>
          <a:bodyPr wrap="square" rtlCol="0">
            <a:spAutoFit/>
          </a:bodyPr>
          <a:lstStyle/>
          <a:p>
            <a:r>
              <a:rPr lang="en-US" dirty="0" err="1"/>
              <a:t>ka</a:t>
            </a:r>
            <a:r>
              <a:rPr lang="en-US" dirty="0"/>
              <a:t>/</a:t>
            </a:r>
            <a:r>
              <a:rPr lang="en-US" dirty="0">
                <a:sym typeface="Symbol" panose="05050102010706020507" pitchFamily="18" charset="2"/>
              </a:rPr>
              <a:t></a:t>
            </a:r>
            <a:endParaRPr lang="en-US" dirty="0"/>
          </a:p>
        </p:txBody>
      </p:sp>
      <p:graphicFrame>
        <p:nvGraphicFramePr>
          <p:cNvPr id="13" name="Object 2"/>
          <p:cNvGraphicFramePr>
            <a:graphicFrameLocks noChangeAspect="1"/>
          </p:cNvGraphicFramePr>
          <p:nvPr/>
        </p:nvGraphicFramePr>
        <p:xfrm>
          <a:off x="5013431" y="5396801"/>
          <a:ext cx="1330325" cy="731838"/>
        </p:xfrm>
        <a:graphic>
          <a:graphicData uri="http://schemas.openxmlformats.org/presentationml/2006/ole">
            <mc:AlternateContent xmlns:mc="http://schemas.openxmlformats.org/markup-compatibility/2006">
              <mc:Choice xmlns:v="urn:schemas-microsoft-com:vml" Requires="v">
                <p:oleObj name="Equation" r:id="rId5" imgW="761760" imgH="419040" progId="Equation.3">
                  <p:embed/>
                </p:oleObj>
              </mc:Choice>
              <mc:Fallback>
                <p:oleObj name="Equation" r:id="rId5" imgW="761760" imgH="419040" progId="Equation.3">
                  <p:embed/>
                  <p:pic>
                    <p:nvPicPr>
                      <p:cNvPr id="13" name="Object 2"/>
                      <p:cNvPicPr>
                        <a:picLocks noChangeAspect="1" noChangeArrowheads="1"/>
                      </p:cNvPicPr>
                      <p:nvPr/>
                    </p:nvPicPr>
                    <p:blipFill>
                      <a:blip r:embed="rId6"/>
                      <a:srcRect/>
                      <a:stretch>
                        <a:fillRect/>
                      </a:stretch>
                    </p:blipFill>
                    <p:spPr bwMode="auto">
                      <a:xfrm>
                        <a:off x="5013431" y="5396801"/>
                        <a:ext cx="1330325" cy="731838"/>
                      </a:xfrm>
                      <a:prstGeom prst="rect">
                        <a:avLst/>
                      </a:prstGeom>
                      <a:solidFill>
                        <a:srgbClr val="CCFFCC"/>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8"/>
          <p:cNvSpPr txBox="1">
            <a:spLocks noChangeArrowheads="1"/>
          </p:cNvSpPr>
          <p:nvPr/>
        </p:nvSpPr>
        <p:spPr bwMode="auto">
          <a:xfrm>
            <a:off x="190039" y="1833035"/>
            <a:ext cx="323391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en-GB" sz="2400" dirty="0"/>
              <a:t>This equation determines the energy bands. </a:t>
            </a:r>
          </a:p>
          <a:p>
            <a:pPr algn="ctr" eaLnBrk="1" hangingPunct="1">
              <a:spcBef>
                <a:spcPct val="50000"/>
              </a:spcBef>
              <a:buClrTx/>
              <a:buSzTx/>
              <a:buFontTx/>
              <a:buNone/>
            </a:pPr>
            <a:endParaRPr lang="en-GB" sz="2400" dirty="0"/>
          </a:p>
          <a:p>
            <a:pPr algn="ctr" eaLnBrk="1" hangingPunct="1">
              <a:spcBef>
                <a:spcPct val="50000"/>
              </a:spcBef>
              <a:buClrTx/>
              <a:buSzTx/>
              <a:buFontTx/>
              <a:buNone/>
            </a:pPr>
            <a:r>
              <a:rPr lang="en-GB" sz="2400" dirty="0"/>
              <a:t>For values of K where the left side of the equation has a magnitude &lt; 1, then k is real and energy bands are allowed. </a:t>
            </a:r>
          </a:p>
        </p:txBody>
      </p:sp>
      <p:sp>
        <p:nvSpPr>
          <p:cNvPr id="15" name="Text Box 8"/>
          <p:cNvSpPr txBox="1">
            <a:spLocks noChangeArrowheads="1"/>
          </p:cNvSpPr>
          <p:nvPr/>
        </p:nvSpPr>
        <p:spPr bwMode="auto">
          <a:xfrm>
            <a:off x="4482735" y="4423954"/>
            <a:ext cx="130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BAND 1</a:t>
            </a:r>
            <a:endParaRPr lang="en-GB" sz="1800" dirty="0"/>
          </a:p>
        </p:txBody>
      </p:sp>
      <p:sp>
        <p:nvSpPr>
          <p:cNvPr id="16" name="Text Box 8"/>
          <p:cNvSpPr txBox="1">
            <a:spLocks noChangeArrowheads="1"/>
          </p:cNvSpPr>
          <p:nvPr/>
        </p:nvSpPr>
        <p:spPr bwMode="auto">
          <a:xfrm>
            <a:off x="4350788" y="2803455"/>
            <a:ext cx="130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BAND 2</a:t>
            </a:r>
            <a:endParaRPr lang="en-GB" sz="1800" dirty="0"/>
          </a:p>
        </p:txBody>
      </p:sp>
      <p:sp>
        <p:nvSpPr>
          <p:cNvPr id="17" name="Text Box 8"/>
          <p:cNvSpPr txBox="1">
            <a:spLocks noChangeArrowheads="1"/>
          </p:cNvSpPr>
          <p:nvPr/>
        </p:nvSpPr>
        <p:spPr bwMode="auto">
          <a:xfrm>
            <a:off x="4175479" y="3700719"/>
            <a:ext cx="2849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SzTx/>
              <a:buFontTx/>
              <a:buNone/>
            </a:pPr>
            <a:r>
              <a:rPr lang="en-US" sz="1800" dirty="0"/>
              <a:t>Forbidden band gap</a:t>
            </a:r>
            <a:endParaRPr lang="en-GB" sz="1800" dirty="0"/>
          </a:p>
        </p:txBody>
      </p:sp>
      <p:sp>
        <p:nvSpPr>
          <p:cNvPr id="19" name="TextBox 18"/>
          <p:cNvSpPr txBox="1">
            <a:spLocks noChangeArrowheads="1"/>
          </p:cNvSpPr>
          <p:nvPr/>
        </p:nvSpPr>
        <p:spPr bwMode="auto">
          <a:xfrm rot="5400000">
            <a:off x="8575259" y="4382347"/>
            <a:ext cx="841174"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US" sz="1800" i="1" dirty="0" err="1"/>
              <a:t>Ka</a:t>
            </a:r>
            <a:r>
              <a:rPr lang="en-US" sz="1800" i="1" dirty="0"/>
              <a:t>/</a:t>
            </a:r>
            <a:r>
              <a:rPr lang="en-US" sz="1800" i="1" dirty="0">
                <a:sym typeface="Symbol" panose="05050102010706020507" pitchFamily="18" charset="2"/>
              </a:rPr>
              <a:t></a:t>
            </a:r>
            <a:endParaRPr lang="en-US" sz="1800" i="1" dirty="0"/>
          </a:p>
        </p:txBody>
      </p:sp>
      <p:graphicFrame>
        <p:nvGraphicFramePr>
          <p:cNvPr id="20" name="Object 3"/>
          <p:cNvGraphicFramePr>
            <a:graphicFrameLocks noChangeAspect="1"/>
          </p:cNvGraphicFramePr>
          <p:nvPr/>
        </p:nvGraphicFramePr>
        <p:xfrm>
          <a:off x="7103446" y="6490832"/>
          <a:ext cx="1322015" cy="413610"/>
        </p:xfrm>
        <a:graphic>
          <a:graphicData uri="http://schemas.openxmlformats.org/presentationml/2006/ole">
            <mc:AlternateContent xmlns:mc="http://schemas.openxmlformats.org/markup-compatibility/2006">
              <mc:Choice xmlns:v="urn:schemas-microsoft-com:vml" Requires="v">
                <p:oleObj name="Equation" r:id="rId7" imgW="1549080" imgH="482400" progId="Equation.3">
                  <p:embed/>
                </p:oleObj>
              </mc:Choice>
              <mc:Fallback>
                <p:oleObj name="Equation" r:id="rId7" imgW="1549080" imgH="482400" progId="Equation.3">
                  <p:embed/>
                  <p:pic>
                    <p:nvPicPr>
                      <p:cNvPr id="20" name="Object 3"/>
                      <p:cNvPicPr>
                        <a:picLocks noChangeAspect="1" noChangeArrowheads="1"/>
                      </p:cNvPicPr>
                      <p:nvPr/>
                    </p:nvPicPr>
                    <p:blipFill>
                      <a:blip r:embed="rId8"/>
                      <a:srcRect/>
                      <a:stretch>
                        <a:fillRect/>
                      </a:stretch>
                    </p:blipFill>
                    <p:spPr bwMode="auto">
                      <a:xfrm>
                        <a:off x="7103446" y="6490832"/>
                        <a:ext cx="1322015" cy="413610"/>
                      </a:xfrm>
                      <a:prstGeom prst="rect">
                        <a:avLst/>
                      </a:prstGeom>
                      <a:solidFill>
                        <a:srgbClr val="FFFFFF"/>
                      </a:solidFill>
                      <a:ln>
                        <a:noFill/>
                      </a:ln>
                      <a:effectLst/>
                    </p:spPr>
                  </p:pic>
                </p:oleObj>
              </mc:Fallback>
            </mc:AlternateContent>
          </a:graphicData>
        </a:graphic>
      </p:graphicFrame>
      <p:sp>
        <p:nvSpPr>
          <p:cNvPr id="21" name="Freeform 20"/>
          <p:cNvSpPr/>
          <p:nvPr/>
        </p:nvSpPr>
        <p:spPr>
          <a:xfrm>
            <a:off x="4229100" y="1730829"/>
            <a:ext cx="2269671" cy="3706585"/>
          </a:xfrm>
          <a:custGeom>
            <a:avLst/>
            <a:gdLst>
              <a:gd name="connsiteX0" fmla="*/ 0 w 2269671"/>
              <a:gd name="connsiteY0" fmla="*/ 3706585 h 3706585"/>
              <a:gd name="connsiteX1" fmla="*/ 146957 w 2269671"/>
              <a:gd name="connsiteY1" fmla="*/ 3690257 h 3706585"/>
              <a:gd name="connsiteX2" fmla="*/ 375557 w 2269671"/>
              <a:gd name="connsiteY2" fmla="*/ 3624942 h 3706585"/>
              <a:gd name="connsiteX3" fmla="*/ 587829 w 2269671"/>
              <a:gd name="connsiteY3" fmla="*/ 3543300 h 3706585"/>
              <a:gd name="connsiteX4" fmla="*/ 816429 w 2269671"/>
              <a:gd name="connsiteY4" fmla="*/ 3412671 h 3706585"/>
              <a:gd name="connsiteX5" fmla="*/ 1094014 w 2269671"/>
              <a:gd name="connsiteY5" fmla="*/ 3216728 h 3706585"/>
              <a:gd name="connsiteX6" fmla="*/ 2269671 w 2269671"/>
              <a:gd name="connsiteY6" fmla="*/ 2204357 h 3706585"/>
              <a:gd name="connsiteX7" fmla="*/ 979714 w 2269671"/>
              <a:gd name="connsiteY7" fmla="*/ 947057 h 3706585"/>
              <a:gd name="connsiteX8" fmla="*/ 0 w 2269671"/>
              <a:gd name="connsiteY8" fmla="*/ 0 h 370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71" h="3706585">
                <a:moveTo>
                  <a:pt x="0" y="3706585"/>
                </a:moveTo>
                <a:lnTo>
                  <a:pt x="146957" y="3690257"/>
                </a:lnTo>
                <a:lnTo>
                  <a:pt x="375557" y="3624942"/>
                </a:lnTo>
                <a:lnTo>
                  <a:pt x="587829" y="3543300"/>
                </a:lnTo>
                <a:lnTo>
                  <a:pt x="816429" y="3412671"/>
                </a:lnTo>
                <a:lnTo>
                  <a:pt x="1094014" y="3216728"/>
                </a:lnTo>
                <a:lnTo>
                  <a:pt x="2269671" y="2204357"/>
                </a:lnTo>
                <a:lnTo>
                  <a:pt x="979714" y="947057"/>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11808" y="1730829"/>
            <a:ext cx="317292" cy="35703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1826445" y="3829128"/>
            <a:ext cx="4431821" cy="369332"/>
          </a:xfrm>
          <a:prstGeom prst="rect">
            <a:avLst/>
          </a:prstGeom>
          <a:noFill/>
        </p:spPr>
        <p:txBody>
          <a:bodyPr wrap="square" rtlCol="0">
            <a:spAutoFit/>
          </a:bodyPr>
          <a:lstStyle/>
          <a:p>
            <a:pPr algn="ctr"/>
            <a:r>
              <a:rPr lang="en-US" b="1" dirty="0"/>
              <a:t>E(k)   (</a:t>
            </a:r>
            <a:r>
              <a:rPr lang="en-US" b="1" dirty="0" err="1"/>
              <a:t>a.u</a:t>
            </a:r>
            <a:r>
              <a:rPr lang="en-US" b="1" dirty="0"/>
              <a:t>.) </a:t>
            </a:r>
            <a:endParaRPr lang="en-US" b="1" baseline="-25000" dirty="0"/>
          </a:p>
        </p:txBody>
      </p:sp>
    </p:spTree>
    <p:extLst>
      <p:ext uri="{BB962C8B-B14F-4D97-AF65-F5344CB8AC3E}">
        <p14:creationId xmlns:p14="http://schemas.microsoft.com/office/powerpoint/2010/main" val="10822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dissolv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dissolve">
                                      <p:cBhvr>
                                        <p:cTn id="16" dur="500"/>
                                        <p:tgtEl>
                                          <p:spTgt spid="14">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dissolve">
                                      <p:cBhvr>
                                        <p:cTn id="19" dur="500"/>
                                        <p:tgtEl>
                                          <p:spTgt spid="15">
                                            <p:txEl>
                                              <p:pRg st="0" end="0"/>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dissolv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utoUpdateAnimBg="0"/>
      <p:bldP spid="15" grpId="0" build="p" autoUpdateAnimBg="0"/>
      <p:bldP spid="16" grpId="0" build="p" autoUpdateAnimBg="0"/>
      <p:bldP spid="17" grpId="0" build="p" autoUpdateAnimBg="0"/>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body" idx="1"/>
          </p:nvPr>
        </p:nvSpPr>
        <p:spPr>
          <a:xfrm>
            <a:off x="323528" y="260350"/>
            <a:ext cx="8534400" cy="685800"/>
          </a:xfrm>
        </p:spPr>
        <p:txBody>
          <a:bodyPr/>
          <a:lstStyle/>
          <a:p>
            <a:pPr algn="ctr">
              <a:buFont typeface="Wingdings" panose="05000000000000000000" pitchFamily="2" charset="2"/>
              <a:buNone/>
            </a:pPr>
            <a:r>
              <a:rPr lang="en-GB" dirty="0"/>
              <a:t>To better understand this, let’s compare to the free-electron model</a:t>
            </a:r>
          </a:p>
        </p:txBody>
      </p:sp>
      <p:sp>
        <p:nvSpPr>
          <p:cNvPr id="35844" name="Rectangle 3"/>
          <p:cNvSpPr>
            <a:spLocks noChangeArrowheads="1"/>
          </p:cNvSpPr>
          <p:nvPr/>
        </p:nvSpPr>
        <p:spPr bwMode="auto">
          <a:xfrm>
            <a:off x="533400" y="1600200"/>
            <a:ext cx="441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spcBef>
                <a:spcPct val="0"/>
              </a:spcBef>
              <a:buClrTx/>
              <a:buSzTx/>
              <a:buFontTx/>
              <a:buNone/>
            </a:pPr>
            <a:r>
              <a:rPr lang="en-GB" dirty="0"/>
              <a:t>Free electron dispersion </a:t>
            </a:r>
          </a:p>
        </p:txBody>
      </p:sp>
      <p:pic>
        <p:nvPicPr>
          <p:cNvPr id="3584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76400"/>
            <a:ext cx="32385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71" name="Rectangle 7"/>
          <p:cNvSpPr>
            <a:spLocks noChangeArrowheads="1"/>
          </p:cNvSpPr>
          <p:nvPr/>
        </p:nvSpPr>
        <p:spPr bwMode="auto">
          <a:xfrm>
            <a:off x="323528" y="4914900"/>
            <a:ext cx="8715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17463" indent="-15875">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algn="ctr" eaLnBrk="1" hangingPunct="1">
              <a:spcBef>
                <a:spcPct val="0"/>
              </a:spcBef>
              <a:buClrTx/>
              <a:buSzTx/>
              <a:buFontTx/>
              <a:buNone/>
            </a:pPr>
            <a:endParaRPr lang="en-GB" sz="2800" dirty="0">
              <a:solidFill>
                <a:srgbClr val="FF0000"/>
              </a:solidFill>
            </a:endParaRPr>
          </a:p>
          <a:p>
            <a:pPr lvl="1" algn="ctr" eaLnBrk="1" hangingPunct="1">
              <a:spcBef>
                <a:spcPct val="0"/>
              </a:spcBef>
              <a:buClrTx/>
              <a:buSzTx/>
              <a:buFontTx/>
              <a:buNone/>
            </a:pPr>
            <a:r>
              <a:rPr lang="en-GB" sz="2800" dirty="0">
                <a:solidFill>
                  <a:srgbClr val="FF0000"/>
                </a:solidFill>
              </a:rPr>
              <a:t>Let’s slowly turn on the periodic potential</a:t>
            </a:r>
          </a:p>
        </p:txBody>
      </p:sp>
      <p:grpSp>
        <p:nvGrpSpPr>
          <p:cNvPr id="35860" name="Group 13"/>
          <p:cNvGrpSpPr>
            <a:grpSpLocks/>
          </p:cNvGrpSpPr>
          <p:nvPr/>
        </p:nvGrpSpPr>
        <p:grpSpPr bwMode="auto">
          <a:xfrm>
            <a:off x="5181601" y="2032000"/>
            <a:ext cx="2563813" cy="2376488"/>
            <a:chOff x="3264" y="1280"/>
            <a:chExt cx="1615" cy="1497"/>
          </a:xfrm>
        </p:grpSpPr>
        <p:sp>
          <p:nvSpPr>
            <p:cNvPr id="35861" name="Line 8"/>
            <p:cNvSpPr>
              <a:spLocks noChangeShapeType="1"/>
            </p:cNvSpPr>
            <p:nvPr/>
          </p:nvSpPr>
          <p:spPr bwMode="auto">
            <a:xfrm flipV="1">
              <a:off x="4704" y="1280"/>
              <a:ext cx="0" cy="1296"/>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9"/>
            <p:cNvSpPr>
              <a:spLocks noChangeShapeType="1"/>
            </p:cNvSpPr>
            <p:nvPr/>
          </p:nvSpPr>
          <p:spPr bwMode="auto">
            <a:xfrm flipV="1">
              <a:off x="3552" y="1296"/>
              <a:ext cx="0" cy="1296"/>
            </a:xfrm>
            <a:prstGeom prst="line">
              <a:avLst/>
            </a:prstGeom>
            <a:noFill/>
            <a:ln w="952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Text Box 12"/>
            <p:cNvSpPr txBox="1">
              <a:spLocks noChangeArrowheads="1"/>
            </p:cNvSpPr>
            <p:nvPr/>
          </p:nvSpPr>
          <p:spPr bwMode="auto">
            <a:xfrm>
              <a:off x="3264" y="2544"/>
              <a:ext cx="16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sz="1800"/>
                <a:t>–</a:t>
              </a:r>
              <a:r>
                <a:rPr lang="en-GB" sz="1800">
                  <a:sym typeface="Symbol" panose="05050102010706020507" pitchFamily="18" charset="2"/>
                </a:rPr>
                <a:t></a:t>
              </a:r>
              <a:r>
                <a:rPr lang="en-GB" sz="1800"/>
                <a:t>/a		  </a:t>
              </a:r>
              <a:r>
                <a:rPr lang="en-GB" sz="1800">
                  <a:sym typeface="Symbol" panose="05050102010706020507" pitchFamily="18" charset="2"/>
                </a:rPr>
                <a:t></a:t>
              </a:r>
              <a:r>
                <a:rPr lang="en-GB" sz="1800"/>
                <a:t>/a</a:t>
              </a:r>
            </a:p>
          </p:txBody>
        </p:sp>
      </p:grpSp>
      <p:grpSp>
        <p:nvGrpSpPr>
          <p:cNvPr id="4" name="Group 31"/>
          <p:cNvGrpSpPr>
            <a:grpSpLocks/>
          </p:cNvGrpSpPr>
          <p:nvPr/>
        </p:nvGrpSpPr>
        <p:grpSpPr bwMode="auto">
          <a:xfrm>
            <a:off x="5918200" y="3505200"/>
            <a:ext cx="1295400" cy="546100"/>
            <a:chOff x="3728" y="2208"/>
            <a:chExt cx="816" cy="344"/>
          </a:xfrm>
        </p:grpSpPr>
        <p:sp>
          <p:nvSpPr>
            <p:cNvPr id="35850" name="Oval 16"/>
            <p:cNvSpPr>
              <a:spLocks noChangeArrowheads="1"/>
            </p:cNvSpPr>
            <p:nvPr/>
          </p:nvSpPr>
          <p:spPr bwMode="auto">
            <a:xfrm>
              <a:off x="3728" y="220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1" name="Oval 17"/>
            <p:cNvSpPr>
              <a:spLocks noChangeArrowheads="1"/>
            </p:cNvSpPr>
            <p:nvPr/>
          </p:nvSpPr>
          <p:spPr bwMode="auto">
            <a:xfrm>
              <a:off x="3840" y="2352"/>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2" name="Oval 18"/>
            <p:cNvSpPr>
              <a:spLocks noChangeArrowheads="1"/>
            </p:cNvSpPr>
            <p:nvPr/>
          </p:nvSpPr>
          <p:spPr bwMode="auto">
            <a:xfrm>
              <a:off x="3920" y="2432"/>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3" name="Oval 19"/>
            <p:cNvSpPr>
              <a:spLocks noChangeArrowheads="1"/>
            </p:cNvSpPr>
            <p:nvPr/>
          </p:nvSpPr>
          <p:spPr bwMode="auto">
            <a:xfrm>
              <a:off x="4016" y="248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4" name="Oval 20"/>
            <p:cNvSpPr>
              <a:spLocks noChangeArrowheads="1"/>
            </p:cNvSpPr>
            <p:nvPr/>
          </p:nvSpPr>
          <p:spPr bwMode="auto">
            <a:xfrm>
              <a:off x="4112" y="2504"/>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5" name="Oval 21"/>
            <p:cNvSpPr>
              <a:spLocks noChangeArrowheads="1"/>
            </p:cNvSpPr>
            <p:nvPr/>
          </p:nvSpPr>
          <p:spPr bwMode="auto">
            <a:xfrm>
              <a:off x="4208" y="248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6" name="Oval 22"/>
            <p:cNvSpPr>
              <a:spLocks noChangeArrowheads="1"/>
            </p:cNvSpPr>
            <p:nvPr/>
          </p:nvSpPr>
          <p:spPr bwMode="auto">
            <a:xfrm>
              <a:off x="4304" y="2432"/>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7" name="Oval 23"/>
            <p:cNvSpPr>
              <a:spLocks noChangeArrowheads="1"/>
            </p:cNvSpPr>
            <p:nvPr/>
          </p:nvSpPr>
          <p:spPr bwMode="auto">
            <a:xfrm>
              <a:off x="4400" y="2344"/>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sp>
          <p:nvSpPr>
            <p:cNvPr id="35858" name="Oval 24"/>
            <p:cNvSpPr>
              <a:spLocks noChangeArrowheads="1"/>
            </p:cNvSpPr>
            <p:nvPr/>
          </p:nvSpPr>
          <p:spPr bwMode="auto">
            <a:xfrm>
              <a:off x="4496" y="2208"/>
              <a:ext cx="48" cy="4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endParaRPr lang="en-GB" sz="1800">
                <a:solidFill>
                  <a:schemeClr val="hlink"/>
                </a:solidFill>
              </a:endParaRPr>
            </a:p>
          </p:txBody>
        </p:sp>
      </p:grpSp>
      <p:graphicFrame>
        <p:nvGraphicFramePr>
          <p:cNvPr id="108552" name="Object 8"/>
          <p:cNvGraphicFramePr>
            <a:graphicFrameLocks noChangeAspect="1"/>
          </p:cNvGraphicFramePr>
          <p:nvPr/>
        </p:nvGraphicFramePr>
        <p:xfrm>
          <a:off x="385234" y="2165350"/>
          <a:ext cx="4711700" cy="1339850"/>
        </p:xfrm>
        <a:graphic>
          <a:graphicData uri="http://schemas.openxmlformats.org/presentationml/2006/ole">
            <mc:AlternateContent xmlns:mc="http://schemas.openxmlformats.org/markup-compatibility/2006">
              <mc:Choice xmlns:v="urn:schemas-microsoft-com:vml" Requires="v">
                <p:oleObj name="Equation" r:id="rId3" imgW="1473200" imgH="419100" progId="Equation.DSMT4">
                  <p:embed/>
                </p:oleObj>
              </mc:Choice>
              <mc:Fallback>
                <p:oleObj name="Equation" r:id="rId3" imgW="1473200" imgH="419100" progId="Equation.DSMT4">
                  <p:embed/>
                  <p:pic>
                    <p:nvPicPr>
                      <p:cNvPr id="10855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34" y="2165350"/>
                        <a:ext cx="4711700"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94344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fade">
                                      <p:cBhvr>
                                        <p:cTn id="7" dur="1000"/>
                                        <p:tgtEl>
                                          <p:spTgt spid="108552"/>
                                        </p:tgtEl>
                                      </p:cBhvr>
                                    </p:animEffect>
                                    <p:anim calcmode="lin" valueType="num">
                                      <p:cBhvr>
                                        <p:cTn id="8" dur="1000" fill="hold"/>
                                        <p:tgtEl>
                                          <p:spTgt spid="108552"/>
                                        </p:tgtEl>
                                        <p:attrNameLst>
                                          <p:attrName>ppt_x</p:attrName>
                                        </p:attrNameLst>
                                      </p:cBhvr>
                                      <p:tavLst>
                                        <p:tav tm="0">
                                          <p:val>
                                            <p:strVal val="#ppt_x"/>
                                          </p:val>
                                        </p:tav>
                                        <p:tav tm="100000">
                                          <p:val>
                                            <p:strVal val="#ppt_x"/>
                                          </p:val>
                                        </p:tav>
                                      </p:tavLst>
                                    </p:anim>
                                    <p:anim calcmode="lin" valueType="num">
                                      <p:cBhvr>
                                        <p:cTn id="9" dur="1000" fill="hold"/>
                                        <p:tgtEl>
                                          <p:spTgt spid="108552"/>
                                        </p:tgtEl>
                                        <p:attrNameLst>
                                          <p:attrName>ppt_y</p:attrName>
                                        </p:attrNameLst>
                                      </p:cBhvr>
                                      <p:tavLst>
                                        <p:tav tm="0">
                                          <p:val>
                                            <p:strVal val="#ppt_y-.1"/>
                                          </p:val>
                                        </p:tav>
                                        <p:tav tm="100000">
                                          <p:val>
                                            <p:strVal val="#ppt_y"/>
                                          </p:val>
                                        </p:tav>
                                      </p:tavLst>
                                    </p:anim>
                                  </p:childTnLst>
                                </p:cTn>
                              </p:par>
                              <p:par>
                                <p:cTn id="10" presetID="71709440" presetClass="entr" presetSubtype="130221224" fill="hold" nodeType="with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71709440" presetClass="entr" presetSubtype="130220456" fill="hold" grpId="0" nodeType="clickEffect">
                                  <p:stCondLst>
                                    <p:cond delay="0"/>
                                  </p:stCondLst>
                                  <p:childTnLst>
                                    <p:set>
                                      <p:cBhvr>
                                        <p:cTn id="15" dur="1" fill="hold">
                                          <p:stCondLst>
                                            <p:cond delay="499"/>
                                          </p:stCondLst>
                                        </p:cTn>
                                        <p:tgtEl>
                                          <p:spTgt spid="446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1" grpId="0" autoUpdateAnimBg="0"/>
    </p:bldLst>
  </p:timing>
</p:sld>
</file>

<file path=ppt/theme/theme1.xml><?xml version="1.0" encoding="utf-8"?>
<a:theme xmlns:a="http://schemas.openxmlformats.org/drawingml/2006/main" name="Yüzey">
  <a:themeElements>
    <a:clrScheme name="Yüzey 11">
      <a:dk1>
        <a:srgbClr val="000000"/>
      </a:dk1>
      <a:lt1>
        <a:srgbClr val="FFFF99"/>
      </a:lt1>
      <a:dk2>
        <a:srgbClr val="CC3300"/>
      </a:dk2>
      <a:lt2>
        <a:srgbClr val="663300"/>
      </a:lt2>
      <a:accent1>
        <a:srgbClr val="FFCC00"/>
      </a:accent1>
      <a:accent2>
        <a:srgbClr val="FF9D0D"/>
      </a:accent2>
      <a:accent3>
        <a:srgbClr val="FFFFCA"/>
      </a:accent3>
      <a:accent4>
        <a:srgbClr val="000000"/>
      </a:accent4>
      <a:accent5>
        <a:srgbClr val="FFE2AA"/>
      </a:accent5>
      <a:accent6>
        <a:srgbClr val="E78E0B"/>
      </a:accent6>
      <a:hlink>
        <a:srgbClr val="CC9900"/>
      </a:hlink>
      <a:folHlink>
        <a:srgbClr val="996633"/>
      </a:folHlink>
    </a:clrScheme>
    <a:fontScheme name="Yüzey">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üzey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Yüzey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Yüzey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Yüzey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Yüzey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Yüzey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Yüzey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Yüzey 9">
        <a:dk1>
          <a:srgbClr val="000000"/>
        </a:dk1>
        <a:lt1>
          <a:srgbClr val="FF6600"/>
        </a:lt1>
        <a:dk2>
          <a:srgbClr val="CC3300"/>
        </a:dk2>
        <a:lt2>
          <a:srgbClr val="663300"/>
        </a:lt2>
        <a:accent1>
          <a:srgbClr val="FFCC00"/>
        </a:accent1>
        <a:accent2>
          <a:srgbClr val="CC6600"/>
        </a:accent2>
        <a:accent3>
          <a:srgbClr val="FFB8AA"/>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10">
        <a:dk1>
          <a:srgbClr val="000000"/>
        </a:dk1>
        <a:lt1>
          <a:srgbClr val="FFFF99"/>
        </a:lt1>
        <a:dk2>
          <a:srgbClr val="CC3300"/>
        </a:dk2>
        <a:lt2>
          <a:srgbClr val="663300"/>
        </a:lt2>
        <a:accent1>
          <a:srgbClr val="FFCC00"/>
        </a:accent1>
        <a:accent2>
          <a:srgbClr val="CC6600"/>
        </a:accent2>
        <a:accent3>
          <a:srgbClr val="FFFFCA"/>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Yüzey 11">
        <a:dk1>
          <a:srgbClr val="000000"/>
        </a:dk1>
        <a:lt1>
          <a:srgbClr val="FFFF99"/>
        </a:lt1>
        <a:dk2>
          <a:srgbClr val="CC3300"/>
        </a:dk2>
        <a:lt2>
          <a:srgbClr val="663300"/>
        </a:lt2>
        <a:accent1>
          <a:srgbClr val="FFCC00"/>
        </a:accent1>
        <a:accent2>
          <a:srgbClr val="FF9D0D"/>
        </a:accent2>
        <a:accent3>
          <a:srgbClr val="FFFFCA"/>
        </a:accent3>
        <a:accent4>
          <a:srgbClr val="000000"/>
        </a:accent4>
        <a:accent5>
          <a:srgbClr val="FFE2AA"/>
        </a:accent5>
        <a:accent6>
          <a:srgbClr val="E78E0B"/>
        </a:accent6>
        <a:hlink>
          <a:srgbClr val="CC99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13608</TotalTime>
  <Words>4946</Words>
  <Application>Microsoft Office PowerPoint</Application>
  <PresentationFormat>On-screen Show (4:3)</PresentationFormat>
  <Paragraphs>604</Paragraphs>
  <Slides>69</Slides>
  <Notes>32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82" baseType="lpstr">
      <vt:lpstr>Arial</vt:lpstr>
      <vt:lpstr>Calibri</vt:lpstr>
      <vt:lpstr>Cambria Math</vt:lpstr>
      <vt:lpstr>Comic Sans MS</vt:lpstr>
      <vt:lpstr>Garamond</vt:lpstr>
      <vt:lpstr>Palatino Linotype</vt:lpstr>
      <vt:lpstr>Symbol</vt:lpstr>
      <vt:lpstr>Times New Roman</vt:lpstr>
      <vt:lpstr>Verdana</vt:lpstr>
      <vt:lpstr>Wingdings</vt:lpstr>
      <vt:lpstr>Yüzey</vt:lpstr>
      <vt:lpstr>Equation</vt:lpstr>
      <vt:lpstr>Graph</vt:lpstr>
      <vt:lpstr>How to Determine the Density of States</vt:lpstr>
      <vt:lpstr>How to Determine the Density of States</vt:lpstr>
      <vt:lpstr>Boundary Conditions and Bloch’s Theorem</vt:lpstr>
      <vt:lpstr>Boundary Conditions and Bloch’s Theorem</vt:lpstr>
      <vt:lpstr>Results of the Krönig-Penney Model</vt:lpstr>
      <vt:lpstr>Results of the Krönig-Penney Model</vt:lpstr>
      <vt:lpstr>Graphical Approach</vt:lpstr>
      <vt:lpstr>Turning the last graph on its side</vt:lpstr>
      <vt:lpstr>PowerPoint Presentation</vt:lpstr>
      <vt:lpstr>Electron Wavefunctions in a Periodic Potential (Another way to understand the energy gap)</vt:lpstr>
      <vt:lpstr>Electron Wavefunctions in a Periodic Potential (Another way to understand the energy gap)</vt:lpstr>
      <vt:lpstr>Wavelength much greater than atomic spacing </vt:lpstr>
      <vt:lpstr>Wavelength much greater than atomic spacing </vt:lpstr>
      <vt:lpstr>Electron Wavefunctions in a Periodic Potential U=barrier potential</vt:lpstr>
      <vt:lpstr>Electron Wavefunctions in a Periodic Potential U=barrier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 need Fourier components of U</vt:lpstr>
      <vt:lpstr>Two Common Approaches</vt:lpstr>
      <vt:lpstr> Approach 2: Tightbinding or Linear Combination of Atomic Orbitals (LCAO)</vt:lpstr>
      <vt:lpstr> Approach 2: Tightbinding or Linear Combination of Atomic Orbitals (LCAO)</vt:lpstr>
      <vt:lpstr>Compare to hydrogen </vt:lpstr>
      <vt:lpstr>Compare to hydrogen </vt:lpstr>
      <vt:lpstr>Compare to hydrogen </vt:lpstr>
      <vt:lpstr>Compare to hydrogen </vt:lpstr>
      <vt:lpstr>Compare to hydrogen </vt:lpstr>
      <vt:lpstr>LCAO: Electron in Hydrogen Atom (in Ground State) </vt:lpstr>
      <vt:lpstr>LCAO: Electron in Hydrogen Atom (in Ground State) </vt:lpstr>
      <vt:lpstr>LCAO: Electron in Hydrogen Atom (in Ground State) </vt:lpstr>
      <vt:lpstr>LCAO: Electron in Hydrogen Atom (in Ground State) </vt:lpstr>
      <vt:lpstr>LCAO: Electron in Hydrogen Atom (in Ground State) </vt:lpstr>
      <vt:lpstr>PowerPoint Presentation</vt:lpstr>
      <vt:lpstr>PowerPoint Presentation</vt:lpstr>
      <vt:lpstr>PowerPoint Presentation</vt:lpstr>
      <vt:lpstr>Group: For 0, 2 and 4 nodes, determine wavefunctions (plug in n and k) </vt:lpstr>
      <vt:lpstr>Infinite 1D Chain of H atoms</vt:lpstr>
      <vt:lpstr>Infinite 1D Chain of H atoms</vt:lpstr>
      <vt:lpstr>Infinite 1D Chain of H atoms</vt:lpstr>
      <vt:lpstr>Infinite 1D Chain of H atoms</vt:lpstr>
      <vt:lpstr>Infinite 1D Chain of H atoms</vt:lpstr>
      <vt:lpstr>Energy bands of a crystal</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Effect of Orbital Overlap band width or dispersion=the difference in energy between the highest and lowest energy levels in the band</vt:lpstr>
      <vt:lpstr>Main points in the proof of Bloch’s Theorem in 1-D </vt:lpstr>
      <vt:lpstr>Main points in the proof of Bloch’s Theorem in 1-D </vt:lpstr>
      <vt:lpstr>Main points in the proof of Bloch’s Theorem in 1-D </vt:lpstr>
      <vt:lpstr>Main points in the proof of Bloch’s Theorem in 1-D </vt:lpstr>
      <vt:lpstr>Main points in the proof of Bloch’s Theorem in 1-D </vt:lpstr>
      <vt:lpstr>Main points in the proof of Bloch’s Theorem in 1-D </vt:lpstr>
      <vt:lpstr>Main points in the proof of Bloch’s Theorem in 1-D </vt:lpstr>
      <vt:lpstr>Main points in the proof of Bloch’s Theorem in 1-D </vt:lpstr>
      <vt:lpstr>Proof of Bloch’s Theorem in 1-D: Conclusion</vt:lpstr>
      <vt:lpstr>Proof of Bloch’s Theorem in 1-D: Conclusion</vt:lpstr>
      <vt:lpstr>Proof of Bloch’s Theorem in 1-D: Conclusion</vt:lpstr>
      <vt:lpstr>Proof of Bloch’s Theorem in 1-D: Conclusion</vt:lpstr>
      <vt:lpstr>Proof of Bloch’s Theorem in 1-D: Conclusion</vt:lpstr>
    </vt:vector>
  </TitlesOfParts>
  <Company>ANTEP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ELECTRON THEORY</dc:title>
  <dc:creator>koray köksal</dc:creator>
  <cp:lastModifiedBy>Mikel Holcomb</cp:lastModifiedBy>
  <cp:revision>619</cp:revision>
  <dcterms:created xsi:type="dcterms:W3CDTF">2005-01-15T09:53:39Z</dcterms:created>
  <dcterms:modified xsi:type="dcterms:W3CDTF">2022-10-31T16:44:38Z</dcterms:modified>
</cp:coreProperties>
</file>